
<file path=[Content_Types].xml><?xml version="1.0" encoding="utf-8"?>
<Types xmlns="http://schemas.openxmlformats.org/package/2006/content-types">
  <Default Extension="png" ContentType="image/png"/>
  <Default Extension="m4a" ContentType="audio/mp4"/>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11" r:id="rId1"/>
  </p:sldMasterIdLst>
  <p:notesMasterIdLst>
    <p:notesMasterId r:id="rId8"/>
  </p:notesMasterIdLst>
  <p:handoutMasterIdLst>
    <p:handoutMasterId r:id="rId9"/>
  </p:handoutMasterIdLst>
  <p:sldIdLst>
    <p:sldId id="340" r:id="rId2"/>
    <p:sldId id="338" r:id="rId3"/>
    <p:sldId id="341" r:id="rId4"/>
    <p:sldId id="342" r:id="rId5"/>
    <p:sldId id="343" r:id="rId6"/>
    <p:sldId id="346"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Ioannis Pappis" initials="IP" lastIdx="2" clrIdx="0">
    <p:extLst>
      <p:ext uri="{19B8F6BF-5375-455C-9EA6-DF929625EA0E}">
        <p15:presenceInfo xmlns:p15="http://schemas.microsoft.com/office/powerpoint/2012/main" userId="S-1-5-21-4270984560-2697355171-1338322823-7175" providerId="AD"/>
      </p:ext>
    </p:extLst>
  </p:cmAuthor>
  <p:cmAuthor id="2" name="Agnese Beltramo" initials="AB" lastIdx="1" clrIdx="1">
    <p:extLst>
      <p:ext uri="{19B8F6BF-5375-455C-9EA6-DF929625EA0E}">
        <p15:presenceInfo xmlns:p15="http://schemas.microsoft.com/office/powerpoint/2012/main" userId="S-1-5-21-4270984560-2697355171-1338322823-6860" providerId="AD"/>
      </p:ext>
    </p:extLst>
  </p:cmAuthor>
  <p:cmAuthor id="3" name="Youssef Almulla" initials="YA" lastIdx="25" clrIdx="2">
    <p:extLst>
      <p:ext uri="{19B8F6BF-5375-455C-9EA6-DF929625EA0E}">
        <p15:presenceInfo xmlns:p15="http://schemas.microsoft.com/office/powerpoint/2012/main" userId="50222d39666882b0" providerId="Windows Live"/>
      </p:ext>
    </p:extLst>
  </p:cmAuthor>
  <p:cmAuthor id="4" name="Hauke Henke" initials="HH" lastIdx="2" clrIdx="3">
    <p:extLst>
      <p:ext uri="{19B8F6BF-5375-455C-9EA6-DF929625EA0E}">
        <p15:presenceInfo xmlns:p15="http://schemas.microsoft.com/office/powerpoint/2012/main" userId="S-1-5-21-1948194976-2510558922-1916008050-1048793" providerId="AD"/>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C89EF96-8CEA-46FF-86C4-4CE0E7609802}" styleName="Light Style 3 - Accent 1">
    <a:wholeTbl>
      <a:tcTxStyle>
        <a:fontRef idx="minor">
          <a:scrgbClr r="0" g="0" b="0"/>
        </a:fontRef>
        <a:schemeClr val="tx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no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noFill/>
        </a:fill>
      </a:tcStyle>
    </a:lastRow>
    <a:firstRow>
      <a:tcTxStyle b="on"/>
      <a:tcStyle>
        <a:tcBdr>
          <a:bottom>
            <a:ln w="25400" cmpd="sng">
              <a:solidFill>
                <a:schemeClr val="accent1"/>
              </a:solidFill>
            </a:ln>
          </a:bottom>
        </a:tcBdr>
        <a:fill>
          <a:noFill/>
        </a:fill>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158" autoAdjust="0"/>
    <p:restoredTop sz="68605" autoAdjust="0"/>
  </p:normalViewPr>
  <p:slideViewPr>
    <p:cSldViewPr snapToGrid="0">
      <p:cViewPr varScale="1">
        <p:scale>
          <a:sx n="81" d="100"/>
          <a:sy n="81" d="100"/>
        </p:scale>
        <p:origin x="1560" y="52"/>
      </p:cViewPr>
      <p:guideLst>
        <p:guide orient="horz" pos="2160"/>
        <p:guide pos="3840"/>
      </p:guideLst>
    </p:cSldViewPr>
  </p:slideViewPr>
  <p:notesTextViewPr>
    <p:cViewPr>
      <p:scale>
        <a:sx n="3" d="2"/>
        <a:sy n="3" d="2"/>
      </p:scale>
      <p:origin x="0" y="0"/>
    </p:cViewPr>
  </p:notesTextViewPr>
  <p:notesViewPr>
    <p:cSldViewPr snapToGrid="0">
      <p:cViewPr varScale="1">
        <p:scale>
          <a:sx n="88" d="100"/>
          <a:sy n="88" d="100"/>
        </p:scale>
        <p:origin x="3822" y="66"/>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commentAuthors" Target="commentAuthors.xml"/><Relationship Id="rId4" Type="http://schemas.openxmlformats.org/officeDocument/2006/relationships/slide" Target="slides/slide3.xml"/><Relationship Id="rId9" Type="http://schemas.openxmlformats.org/officeDocument/2006/relationships/handoutMaster" Target="handoutMasters/handoutMaster1.xml"/><Relationship Id="rId14"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5F4390-4F06-4AC1-A02F-F9827C930455}" type="datetimeFigureOut">
              <a:rPr lang="en-US" smtClean="0"/>
              <a:t>4/3/2020</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C94F50F8-7C6A-40E2-ACF6-24EB82F408CF}" type="slidenum">
              <a:rPr lang="en-US" smtClean="0"/>
              <a:t>‹#›</a:t>
            </a:fld>
            <a:endParaRPr lang="en-US"/>
          </a:p>
        </p:txBody>
      </p:sp>
    </p:spTree>
    <p:extLst>
      <p:ext uri="{BB962C8B-B14F-4D97-AF65-F5344CB8AC3E}">
        <p14:creationId xmlns:p14="http://schemas.microsoft.com/office/powerpoint/2010/main" val="1974869057"/>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media1.m4a>
</file>

<file path=ppt/media/media2.m4a>
</file>

<file path=ppt/media/media3.m4a>
</file>

<file path=ppt/media/media4.m4a>
</file>

<file path=ppt/media/media5.m4a>
</file>

<file path=ppt/media/media6.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4BBFCB-AF14-4840-A42D-4BE299CC3B6F}" type="datetimeFigureOut">
              <a:rPr lang="en-US" smtClean="0"/>
              <a:t>4/3/2020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E91B068-BE6A-4C82-9505-14C84DEFDB7E}" type="slidenum">
              <a:rPr lang="en-US" smtClean="0"/>
              <a:t>‹#›</a:t>
            </a:fld>
            <a:endParaRPr lang="en-US"/>
          </a:p>
        </p:txBody>
      </p:sp>
    </p:spTree>
    <p:extLst>
      <p:ext uri="{BB962C8B-B14F-4D97-AF65-F5344CB8AC3E}">
        <p14:creationId xmlns:p14="http://schemas.microsoft.com/office/powerpoint/2010/main" val="17805702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noProof="0" dirty="0" smtClean="0"/>
              <a:t>Modelling hydro dams</a:t>
            </a:r>
            <a:r>
              <a:rPr lang="en-GB" baseline="0" noProof="0" dirty="0" smtClean="0"/>
              <a:t> is slightly more complex than modelling Run-Of-River power plants. Let’s therefore first have a look on what technologies and fuels are needed in </a:t>
            </a:r>
            <a:r>
              <a:rPr lang="en-GB" baseline="0" noProof="0" dirty="0" err="1" smtClean="0"/>
              <a:t>OSeMOSYS</a:t>
            </a:r>
            <a:r>
              <a:rPr lang="en-GB" baseline="0" noProof="0" dirty="0" smtClean="0"/>
              <a:t> to represent a hydro dam.</a:t>
            </a:r>
          </a:p>
          <a:p>
            <a:r>
              <a:rPr lang="en-GB" noProof="0" dirty="0" smtClean="0"/>
              <a:t>In</a:t>
            </a:r>
            <a:r>
              <a:rPr lang="en-GB" baseline="0" noProof="0" dirty="0" smtClean="0"/>
              <a:t> total two technologies, one storage unit and two fuels are needed.</a:t>
            </a:r>
          </a:p>
          <a:p>
            <a:r>
              <a:rPr lang="en-GB" baseline="0" noProof="0" dirty="0" smtClean="0"/>
              <a:t>The first technology can be called river and represents the source of water. The second technology, here called ‘Hydropower’, can either fill the dam or use the stored water from the dam to generate electricity.</a:t>
            </a:r>
          </a:p>
          <a:p>
            <a:r>
              <a:rPr lang="en-GB" baseline="0" noProof="0" dirty="0" smtClean="0"/>
              <a:t>The detailed parameterisation will be described on the following slides.</a:t>
            </a:r>
            <a:endParaRPr lang="en-GB" noProof="0" dirty="0"/>
          </a:p>
        </p:txBody>
      </p:sp>
      <p:sp>
        <p:nvSpPr>
          <p:cNvPr id="4" name="Slide Number Placeholder 3"/>
          <p:cNvSpPr>
            <a:spLocks noGrp="1"/>
          </p:cNvSpPr>
          <p:nvPr>
            <p:ph type="sldNum" sz="quarter" idx="10"/>
          </p:nvPr>
        </p:nvSpPr>
        <p:spPr/>
        <p:txBody>
          <a:bodyPr/>
          <a:lstStyle/>
          <a:p>
            <a:fld id="{AE91B068-BE6A-4C82-9505-14C84DEFDB7E}" type="slidenum">
              <a:rPr lang="en-US" smtClean="0"/>
              <a:t>1</a:t>
            </a:fld>
            <a:endParaRPr lang="en-US"/>
          </a:p>
        </p:txBody>
      </p:sp>
    </p:spTree>
    <p:extLst>
      <p:ext uri="{BB962C8B-B14F-4D97-AF65-F5344CB8AC3E}">
        <p14:creationId xmlns:p14="http://schemas.microsoft.com/office/powerpoint/2010/main" val="105684432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noProof="0" dirty="0" smtClean="0"/>
              <a:t>The definition of the technology</a:t>
            </a:r>
            <a:r>
              <a:rPr lang="en-GB" baseline="0" noProof="0" dirty="0" smtClean="0"/>
              <a:t> that represents the river doesn’t require the use of many parameter.</a:t>
            </a:r>
          </a:p>
          <a:p>
            <a:r>
              <a:rPr lang="en-GB" baseline="0" noProof="0" dirty="0" smtClean="0"/>
              <a:t>The </a:t>
            </a:r>
            <a:r>
              <a:rPr lang="en-GB" baseline="0" noProof="0" dirty="0" err="1" smtClean="0"/>
              <a:t>OutputActivityRatio</a:t>
            </a:r>
            <a:r>
              <a:rPr lang="en-GB" baseline="0" noProof="0" dirty="0" smtClean="0"/>
              <a:t> is set to 1 for the fuel ‘water’ to indicate that the output of the technology is water.</a:t>
            </a:r>
          </a:p>
          <a:p>
            <a:r>
              <a:rPr lang="en-GB" baseline="0" noProof="0" dirty="0" smtClean="0"/>
              <a:t>With the </a:t>
            </a:r>
            <a:r>
              <a:rPr lang="en-GB" baseline="0" noProof="0" dirty="0" err="1" smtClean="0"/>
              <a:t>CapacityFactor</a:t>
            </a:r>
            <a:r>
              <a:rPr lang="en-GB" baseline="0" noProof="0" dirty="0" smtClean="0"/>
              <a:t> the availability of water is considered. </a:t>
            </a:r>
          </a:p>
          <a:p>
            <a:r>
              <a:rPr lang="en-GB" baseline="0" noProof="0" dirty="0" smtClean="0"/>
              <a:t>Important to define is also the </a:t>
            </a:r>
            <a:r>
              <a:rPr lang="en-GB" baseline="0" noProof="0" dirty="0" err="1" smtClean="0"/>
              <a:t>TotalAnnualMaxCapacity</a:t>
            </a:r>
            <a:r>
              <a:rPr lang="en-GB" baseline="0" noProof="0" dirty="0" smtClean="0"/>
              <a:t> since it indicates the size of the river, which of course is not increasable.</a:t>
            </a:r>
          </a:p>
          <a:p>
            <a:r>
              <a:rPr lang="en-GB" baseline="0" noProof="0" dirty="0" smtClean="0"/>
              <a:t>Additionally there is also the option to limit the total annual flow of the river by using the parameter </a:t>
            </a:r>
            <a:r>
              <a:rPr lang="en-GB" baseline="0" noProof="0" dirty="0" err="1" smtClean="0"/>
              <a:t>TotalTechnologyAnnualActivityUpperLimit</a:t>
            </a:r>
            <a:r>
              <a:rPr lang="en-GB" baseline="0" noProof="0" dirty="0" smtClean="0"/>
              <a:t>.</a:t>
            </a:r>
          </a:p>
        </p:txBody>
      </p:sp>
      <p:sp>
        <p:nvSpPr>
          <p:cNvPr id="4" name="Slide Number Placeholder 3"/>
          <p:cNvSpPr>
            <a:spLocks noGrp="1"/>
          </p:cNvSpPr>
          <p:nvPr>
            <p:ph type="sldNum" sz="quarter" idx="10"/>
          </p:nvPr>
        </p:nvSpPr>
        <p:spPr/>
        <p:txBody>
          <a:bodyPr/>
          <a:lstStyle/>
          <a:p>
            <a:fld id="{AE91B068-BE6A-4C82-9505-14C84DEFDB7E}" type="slidenum">
              <a:rPr lang="en-US" smtClean="0"/>
              <a:t>2</a:t>
            </a:fld>
            <a:endParaRPr lang="en-US"/>
          </a:p>
        </p:txBody>
      </p:sp>
    </p:spTree>
    <p:extLst>
      <p:ext uri="{BB962C8B-B14F-4D97-AF65-F5344CB8AC3E}">
        <p14:creationId xmlns:p14="http://schemas.microsoft.com/office/powerpoint/2010/main" val="1573254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noProof="0" dirty="0" smtClean="0"/>
              <a:t>Hydro</a:t>
            </a:r>
            <a:r>
              <a:rPr lang="en-GB" baseline="0" noProof="0" dirty="0" smtClean="0"/>
              <a:t> power plants can either store/hold back the water that comes from the river or they can let it run through and produce electricity. </a:t>
            </a:r>
          </a:p>
          <a:p>
            <a:r>
              <a:rPr lang="en-GB" baseline="0" noProof="0" dirty="0" smtClean="0"/>
              <a:t>To represent this in </a:t>
            </a:r>
            <a:r>
              <a:rPr lang="en-GB" baseline="0" noProof="0" dirty="0" err="1" smtClean="0"/>
              <a:t>OSeMOSYS</a:t>
            </a:r>
            <a:r>
              <a:rPr lang="en-GB" baseline="0" noProof="0" dirty="0" smtClean="0"/>
              <a:t> we need to use the feature of defining more than one </a:t>
            </a:r>
            <a:r>
              <a:rPr lang="en-GB" baseline="0" noProof="0" dirty="0" err="1" smtClean="0"/>
              <a:t>ModeOfOperation</a:t>
            </a:r>
            <a:r>
              <a:rPr lang="en-GB" baseline="0" noProof="0" dirty="0" smtClean="0"/>
              <a:t>. I.e. one mode for filling the reservoir, and one mode for producing electricity.</a:t>
            </a:r>
          </a:p>
          <a:p>
            <a:r>
              <a:rPr lang="en-GB" baseline="0" noProof="0" dirty="0" smtClean="0"/>
              <a:t>Let’s say in mode of operation 1 we are filling the reservoir with the water from our river technology. To do so we define the </a:t>
            </a:r>
            <a:r>
              <a:rPr lang="en-GB" baseline="0" noProof="0" dirty="0" err="1" smtClean="0"/>
              <a:t>InputActivityRatio</a:t>
            </a:r>
            <a:r>
              <a:rPr lang="en-GB" baseline="0" noProof="0" dirty="0" smtClean="0"/>
              <a:t> for the fuel water and the </a:t>
            </a:r>
            <a:r>
              <a:rPr lang="en-GB" baseline="0" noProof="0" dirty="0" err="1" smtClean="0"/>
              <a:t>OutPutActivityRatio</a:t>
            </a:r>
            <a:r>
              <a:rPr lang="en-GB" baseline="0" noProof="0" dirty="0" smtClean="0"/>
              <a:t> for the fuel ‘</a:t>
            </a:r>
            <a:r>
              <a:rPr lang="en-GB" baseline="0" noProof="0" dirty="0" err="1" smtClean="0"/>
              <a:t>StoredEnergy</a:t>
            </a:r>
            <a:r>
              <a:rPr lang="en-GB" baseline="0" noProof="0" dirty="0" smtClean="0"/>
              <a:t>’. To produce electricity in Mode of operation 2 we set the </a:t>
            </a:r>
            <a:r>
              <a:rPr lang="en-GB" baseline="0" noProof="0" dirty="0" err="1" smtClean="0"/>
              <a:t>OutputActivityRatio</a:t>
            </a:r>
            <a:r>
              <a:rPr lang="en-GB" baseline="0" noProof="0" dirty="0" smtClean="0"/>
              <a:t> for Electricity to 1.</a:t>
            </a:r>
          </a:p>
          <a:p>
            <a:r>
              <a:rPr lang="en-GB" baseline="0" noProof="0" dirty="0" smtClean="0"/>
              <a:t>As for other technologies we also need to implement the </a:t>
            </a:r>
            <a:r>
              <a:rPr lang="en-GB" baseline="0" noProof="0" dirty="0" err="1" smtClean="0"/>
              <a:t>CapitalCost</a:t>
            </a:r>
            <a:r>
              <a:rPr lang="en-GB" baseline="0" noProof="0" dirty="0" smtClean="0"/>
              <a:t>, the </a:t>
            </a:r>
            <a:r>
              <a:rPr lang="en-GB" baseline="0" noProof="0" dirty="0" err="1" smtClean="0"/>
              <a:t>FixedCost</a:t>
            </a:r>
            <a:r>
              <a:rPr lang="en-GB" baseline="0" noProof="0" dirty="0" smtClean="0"/>
              <a:t>, the </a:t>
            </a:r>
            <a:r>
              <a:rPr lang="en-GB" baseline="0" noProof="0" dirty="0" err="1" smtClean="0"/>
              <a:t>VariableCost</a:t>
            </a:r>
            <a:r>
              <a:rPr lang="en-GB" baseline="0" noProof="0" dirty="0" smtClean="0"/>
              <a:t> (if applicable), the </a:t>
            </a:r>
            <a:r>
              <a:rPr lang="en-GB" baseline="0" noProof="0" dirty="0" err="1" smtClean="0"/>
              <a:t>AvailabilityFactor</a:t>
            </a:r>
            <a:r>
              <a:rPr lang="en-GB" baseline="0" noProof="0" dirty="0" smtClean="0"/>
              <a:t> – to account for planned outages, and the </a:t>
            </a:r>
            <a:r>
              <a:rPr lang="en-GB" baseline="0" noProof="0" dirty="0" err="1" smtClean="0"/>
              <a:t>OperationalLife</a:t>
            </a:r>
            <a:r>
              <a:rPr lang="en-GB" baseline="0" noProof="0" dirty="0" smtClean="0"/>
              <a:t> to indicate the technical lifetime.</a:t>
            </a:r>
            <a:endParaRPr lang="en-GB" noProof="0" dirty="0"/>
          </a:p>
        </p:txBody>
      </p:sp>
      <p:sp>
        <p:nvSpPr>
          <p:cNvPr id="4" name="Slide Number Placeholder 3"/>
          <p:cNvSpPr>
            <a:spLocks noGrp="1"/>
          </p:cNvSpPr>
          <p:nvPr>
            <p:ph type="sldNum" sz="quarter" idx="10"/>
          </p:nvPr>
        </p:nvSpPr>
        <p:spPr/>
        <p:txBody>
          <a:bodyPr/>
          <a:lstStyle/>
          <a:p>
            <a:fld id="{AE91B068-BE6A-4C82-9505-14C84DEFDB7E}" type="slidenum">
              <a:rPr lang="en-US" smtClean="0"/>
              <a:t>3</a:t>
            </a:fld>
            <a:endParaRPr lang="en-US"/>
          </a:p>
        </p:txBody>
      </p:sp>
    </p:spTree>
    <p:extLst>
      <p:ext uri="{BB962C8B-B14F-4D97-AF65-F5344CB8AC3E}">
        <p14:creationId xmlns:p14="http://schemas.microsoft.com/office/powerpoint/2010/main" val="20730053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noProof="0" dirty="0" smtClean="0"/>
              <a:t>Continuing</a:t>
            </a:r>
            <a:r>
              <a:rPr lang="en-GB" baseline="0" noProof="0" dirty="0" smtClean="0"/>
              <a:t> the set-up of our hydropower plant we need to define the parameter </a:t>
            </a:r>
            <a:r>
              <a:rPr lang="en-GB" baseline="0" noProof="0" dirty="0" err="1" smtClean="0"/>
              <a:t>TechnologyToStorage</a:t>
            </a:r>
            <a:r>
              <a:rPr lang="en-GB" baseline="0" noProof="0" dirty="0" smtClean="0"/>
              <a:t> and </a:t>
            </a:r>
            <a:r>
              <a:rPr lang="en-GB" baseline="0" noProof="0" dirty="0" err="1" smtClean="0"/>
              <a:t>TechnologyFromStorage</a:t>
            </a:r>
            <a:r>
              <a:rPr lang="en-GB" baseline="0" noProof="0" dirty="0" smtClean="0"/>
              <a:t>. The former needs to be set to 1 for the technology that is charging a specific storage unit and the latter for the technology that is discharging the storage. </a:t>
            </a:r>
          </a:p>
          <a:p>
            <a:r>
              <a:rPr lang="en-GB" baseline="0" noProof="0" dirty="0" smtClean="0"/>
              <a:t>Since the options to install hydro power dams are usually rather limited it is also important to define the </a:t>
            </a:r>
            <a:r>
              <a:rPr lang="en-GB" baseline="0" noProof="0" dirty="0" err="1" smtClean="0"/>
              <a:t>TotalAnnualMaxCapacity</a:t>
            </a:r>
            <a:r>
              <a:rPr lang="en-GB" baseline="0" noProof="0" dirty="0" smtClean="0"/>
              <a:t> according to the potential.</a:t>
            </a:r>
          </a:p>
          <a:p>
            <a:r>
              <a:rPr lang="en-GB" baseline="0" noProof="0" dirty="0" smtClean="0"/>
              <a:t>Optionally it is also possible to consider existing power plants by defining the parameter </a:t>
            </a:r>
            <a:r>
              <a:rPr lang="en-GB" baseline="0" noProof="0" dirty="0" err="1" smtClean="0"/>
              <a:t>ResidualCapacity</a:t>
            </a:r>
            <a:r>
              <a:rPr lang="en-GB" baseline="0" noProof="0" dirty="0" smtClean="0"/>
              <a:t>. In case that new capacity is expected to be installed or that the only a limited amount of capacity can be installed per year the parameter </a:t>
            </a:r>
            <a:r>
              <a:rPr lang="en-GB" baseline="0" noProof="0" dirty="0" err="1" smtClean="0"/>
              <a:t>TotalAnnualMaxCapacityInvestment</a:t>
            </a:r>
            <a:r>
              <a:rPr lang="en-GB" baseline="0" noProof="0" dirty="0" smtClean="0"/>
              <a:t> and </a:t>
            </a:r>
            <a:r>
              <a:rPr lang="en-GB" baseline="0" noProof="0" dirty="0" err="1" smtClean="0"/>
              <a:t>TotalAnnualMinCapacityInvestment</a:t>
            </a:r>
            <a:r>
              <a:rPr lang="en-GB" baseline="0" noProof="0" dirty="0" smtClean="0"/>
              <a:t> can be used to indicate the minimum or the maximum amount of capacity that needs to be or that can be installed within one year.</a:t>
            </a:r>
            <a:endParaRPr lang="en-GB" noProof="0" dirty="0"/>
          </a:p>
        </p:txBody>
      </p:sp>
      <p:sp>
        <p:nvSpPr>
          <p:cNvPr id="4" name="Slide Number Placeholder 3"/>
          <p:cNvSpPr>
            <a:spLocks noGrp="1"/>
          </p:cNvSpPr>
          <p:nvPr>
            <p:ph type="sldNum" sz="quarter" idx="10"/>
          </p:nvPr>
        </p:nvSpPr>
        <p:spPr/>
        <p:txBody>
          <a:bodyPr/>
          <a:lstStyle/>
          <a:p>
            <a:fld id="{AE91B068-BE6A-4C82-9505-14C84DEFDB7E}" type="slidenum">
              <a:rPr lang="en-US" smtClean="0"/>
              <a:t>4</a:t>
            </a:fld>
            <a:endParaRPr lang="en-US"/>
          </a:p>
        </p:txBody>
      </p:sp>
    </p:spTree>
    <p:extLst>
      <p:ext uri="{BB962C8B-B14F-4D97-AF65-F5344CB8AC3E}">
        <p14:creationId xmlns:p14="http://schemas.microsoft.com/office/powerpoint/2010/main" val="28869449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GB" noProof="0" dirty="0" smtClean="0"/>
              <a:t>After</a:t>
            </a:r>
            <a:r>
              <a:rPr lang="en-GB" baseline="0" noProof="0" dirty="0" smtClean="0"/>
              <a:t> defining the river technology and the hydropower technology which serves the purpose of filling and discharging the reservoir and producing electricity, we need to define the storage unit. </a:t>
            </a:r>
            <a:endParaRPr lang="en-GB" noProof="0" dirty="0" smtClean="0"/>
          </a:p>
          <a:p>
            <a:r>
              <a:rPr lang="en-GB" dirty="0" smtClean="0"/>
              <a:t>The first</a:t>
            </a:r>
            <a:r>
              <a:rPr lang="en-GB" baseline="0" dirty="0" smtClean="0"/>
              <a:t> step for including storage is to define three new SETS. This is necessary to be able to indicate the model the sequence of the </a:t>
            </a:r>
            <a:r>
              <a:rPr lang="en-GB" baseline="0" dirty="0" err="1" smtClean="0"/>
              <a:t>TimeSlices</a:t>
            </a:r>
            <a:r>
              <a:rPr lang="en-GB" baseline="0" dirty="0" smtClean="0"/>
              <a:t>. </a:t>
            </a:r>
          </a:p>
          <a:p>
            <a:r>
              <a:rPr lang="en-GB" baseline="0" dirty="0" smtClean="0"/>
              <a:t>The first set to be defined are the seasons. Each season considered in the model needs to be put in the set SEASON with consequential numbers.</a:t>
            </a:r>
          </a:p>
          <a:p>
            <a:r>
              <a:rPr lang="en-GB" baseline="0" dirty="0" smtClean="0"/>
              <a:t>In the next step the DAYTYPES considered need to be implemented in the SET </a:t>
            </a:r>
            <a:r>
              <a:rPr lang="en-GB" baseline="0" dirty="0" err="1" smtClean="0"/>
              <a:t>Daytypes</a:t>
            </a:r>
            <a:r>
              <a:rPr lang="en-GB" baseline="0" dirty="0" smtClean="0"/>
              <a:t>. This is to indicate how many different days we consider per season. This should be done with consequential numbers as well.</a:t>
            </a:r>
          </a:p>
          <a:p>
            <a:r>
              <a:rPr lang="en-GB" baseline="0" dirty="0" smtClean="0"/>
              <a:t>Lastly we define the DAILYTIMEBRACKETS. Here we create one per time slice in the model.</a:t>
            </a:r>
            <a:endParaRPr lang="sv-SE" dirty="0"/>
          </a:p>
        </p:txBody>
      </p:sp>
      <p:sp>
        <p:nvSpPr>
          <p:cNvPr id="4" name="Slide Number Placeholder 3"/>
          <p:cNvSpPr>
            <a:spLocks noGrp="1"/>
          </p:cNvSpPr>
          <p:nvPr>
            <p:ph type="sldNum" sz="quarter" idx="10"/>
          </p:nvPr>
        </p:nvSpPr>
        <p:spPr/>
        <p:txBody>
          <a:bodyPr/>
          <a:lstStyle/>
          <a:p>
            <a:fld id="{AE91B068-BE6A-4C82-9505-14C84DEFDB7E}" type="slidenum">
              <a:rPr lang="en-US" smtClean="0"/>
              <a:t>5</a:t>
            </a:fld>
            <a:endParaRPr lang="en-US"/>
          </a:p>
        </p:txBody>
      </p:sp>
    </p:spTree>
    <p:extLst>
      <p:ext uri="{BB962C8B-B14F-4D97-AF65-F5344CB8AC3E}">
        <p14:creationId xmlns:p14="http://schemas.microsoft.com/office/powerpoint/2010/main" val="187174420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smtClean="0"/>
              <a:t>After defining the</a:t>
            </a:r>
            <a:r>
              <a:rPr lang="en-GB" baseline="0" dirty="0" smtClean="0"/>
              <a:t> necessary SETS on the previous slide the necessary parameter need to be defined. The </a:t>
            </a:r>
            <a:r>
              <a:rPr lang="en-GB" baseline="0" dirty="0" err="1" smtClean="0"/>
              <a:t>Conversionls</a:t>
            </a:r>
            <a:r>
              <a:rPr lang="en-GB" baseline="0" dirty="0" smtClean="0"/>
              <a:t>, </a:t>
            </a:r>
            <a:r>
              <a:rPr lang="en-GB" baseline="0" dirty="0" err="1" smtClean="0"/>
              <a:t>Conversionld</a:t>
            </a:r>
            <a:r>
              <a:rPr lang="en-GB" baseline="0" dirty="0" smtClean="0"/>
              <a:t> and </a:t>
            </a:r>
            <a:r>
              <a:rPr lang="en-GB" baseline="0" dirty="0" err="1" smtClean="0"/>
              <a:t>Conversionlh</a:t>
            </a:r>
            <a:r>
              <a:rPr lang="en-GB" baseline="0" dirty="0" smtClean="0"/>
              <a:t> are used to indicate which </a:t>
            </a:r>
            <a:r>
              <a:rPr lang="en-GB" baseline="0" dirty="0" err="1" smtClean="0"/>
              <a:t>TimeSlice</a:t>
            </a:r>
            <a:r>
              <a:rPr lang="en-GB" baseline="0" dirty="0" smtClean="0"/>
              <a:t> belong to which season, </a:t>
            </a:r>
            <a:r>
              <a:rPr lang="en-GB" baseline="0" dirty="0" err="1" smtClean="0"/>
              <a:t>DayType</a:t>
            </a:r>
            <a:r>
              <a:rPr lang="en-GB" baseline="0" dirty="0" smtClean="0"/>
              <a:t>, and </a:t>
            </a:r>
            <a:r>
              <a:rPr lang="en-GB" baseline="0" dirty="0" err="1" smtClean="0"/>
              <a:t>DailyTimeBracket</a:t>
            </a:r>
            <a:r>
              <a:rPr lang="en-GB" baseline="0" dirty="0" smtClean="0"/>
              <a:t> respectively.</a:t>
            </a:r>
          </a:p>
          <a:p>
            <a:r>
              <a:rPr lang="en-GB" baseline="0" dirty="0" smtClean="0"/>
              <a:t>Furthermore, there are the storage specific parameter </a:t>
            </a:r>
            <a:r>
              <a:rPr lang="en-GB" baseline="0" dirty="0" err="1" smtClean="0"/>
              <a:t>StorageLevelStart</a:t>
            </a:r>
            <a:r>
              <a:rPr lang="en-GB" baseline="0" dirty="0" smtClean="0"/>
              <a:t>, </a:t>
            </a:r>
            <a:r>
              <a:rPr lang="en-GB" baseline="0" dirty="0" err="1" smtClean="0"/>
              <a:t>StorageMaxChargeRate</a:t>
            </a:r>
            <a:r>
              <a:rPr lang="en-GB" baseline="0" dirty="0" smtClean="0"/>
              <a:t>, </a:t>
            </a:r>
            <a:r>
              <a:rPr lang="en-GB" baseline="0" dirty="0" err="1" smtClean="0"/>
              <a:t>StorageMaxDischargeRate</a:t>
            </a:r>
            <a:r>
              <a:rPr lang="en-GB" baseline="0" dirty="0" smtClean="0"/>
              <a:t>, </a:t>
            </a:r>
            <a:r>
              <a:rPr lang="en-GB" baseline="0" dirty="0" err="1" smtClean="0"/>
              <a:t>MinStorageCharge</a:t>
            </a:r>
            <a:r>
              <a:rPr lang="en-GB" baseline="0" dirty="0" smtClean="0"/>
              <a:t>. These are used to characterize the technical specifications of the storage. </a:t>
            </a:r>
          </a:p>
          <a:p>
            <a:r>
              <a:rPr lang="en-GB" baseline="0" dirty="0" err="1" smtClean="0"/>
              <a:t>Smiliar</a:t>
            </a:r>
            <a:r>
              <a:rPr lang="en-GB" baseline="0" dirty="0" smtClean="0"/>
              <a:t> to technologies storage has the parameter </a:t>
            </a:r>
            <a:r>
              <a:rPr lang="en-GB" baseline="0" dirty="0" err="1" smtClean="0"/>
              <a:t>CapitalCostStorage</a:t>
            </a:r>
            <a:r>
              <a:rPr lang="en-GB" baseline="0" dirty="0" smtClean="0"/>
              <a:t>, </a:t>
            </a:r>
            <a:r>
              <a:rPr lang="en-GB" baseline="0" dirty="0" err="1" smtClean="0"/>
              <a:t>ResidualStorageCapacity</a:t>
            </a:r>
            <a:r>
              <a:rPr lang="en-GB" baseline="0" dirty="0" smtClean="0"/>
              <a:t> and </a:t>
            </a:r>
            <a:r>
              <a:rPr lang="en-GB" baseline="0" dirty="0" err="1" smtClean="0"/>
              <a:t>OperationalLifeStorage</a:t>
            </a:r>
            <a:r>
              <a:rPr lang="en-GB" baseline="0" dirty="0" smtClean="0"/>
              <a:t>. These parameter allow to consider the storage independently from the charging and discharging technology.</a:t>
            </a:r>
            <a:endParaRPr lang="sv-SE" dirty="0"/>
          </a:p>
        </p:txBody>
      </p:sp>
      <p:sp>
        <p:nvSpPr>
          <p:cNvPr id="4" name="Slide Number Placeholder 3"/>
          <p:cNvSpPr>
            <a:spLocks noGrp="1"/>
          </p:cNvSpPr>
          <p:nvPr>
            <p:ph type="sldNum" sz="quarter" idx="10"/>
          </p:nvPr>
        </p:nvSpPr>
        <p:spPr/>
        <p:txBody>
          <a:bodyPr/>
          <a:lstStyle/>
          <a:p>
            <a:fld id="{AE91B068-BE6A-4C82-9505-14C84DEFDB7E}" type="slidenum">
              <a:rPr lang="en-US" smtClean="0"/>
              <a:t>6</a:t>
            </a:fld>
            <a:endParaRPr lang="en-US"/>
          </a:p>
        </p:txBody>
      </p:sp>
    </p:spTree>
    <p:extLst>
      <p:ext uri="{BB962C8B-B14F-4D97-AF65-F5344CB8AC3E}">
        <p14:creationId xmlns:p14="http://schemas.microsoft.com/office/powerpoint/2010/main" val="408015984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hyperlink" Target="http://creativecommons.org/licenses/by/4.0/" TargetMode="External"/><Relationship Id="rId2" Type="http://schemas.openxmlformats.org/officeDocument/2006/relationships/hyperlink" Target="http://www.optimus.community/" TargetMode="External"/><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38200" y="1858963"/>
            <a:ext cx="10515600" cy="1883697"/>
          </a:xfrm>
          <a:prstGeom prst="rect">
            <a:avLst/>
          </a:prstGeom>
        </p:spPr>
        <p:txBody>
          <a:bodyPr anchor="ctr">
            <a:normAutofit/>
          </a:bodyPr>
          <a:lstStyle>
            <a:lvl1pPr algn="ctr">
              <a:defRPr sz="5000"/>
            </a:lvl1pPr>
          </a:lstStyle>
          <a:p>
            <a:r>
              <a:rPr lang="en-US" noProof="0"/>
              <a:t>Click to edit Master title style</a:t>
            </a:r>
            <a:endParaRPr lang="es-BO" noProof="0" dirty="0"/>
          </a:p>
        </p:txBody>
      </p:sp>
      <p:sp>
        <p:nvSpPr>
          <p:cNvPr id="3" name="Subtitle 2"/>
          <p:cNvSpPr>
            <a:spLocks noGrp="1"/>
          </p:cNvSpPr>
          <p:nvPr>
            <p:ph type="subTitle" idx="1"/>
          </p:nvPr>
        </p:nvSpPr>
        <p:spPr>
          <a:xfrm>
            <a:off x="1524000" y="3880884"/>
            <a:ext cx="9144000" cy="1881963"/>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a:t>Click to edit Master subtitle style</a:t>
            </a:r>
            <a:endParaRPr lang="es-BO" noProof="0" dirty="0"/>
          </a:p>
        </p:txBody>
      </p:sp>
      <p:sp>
        <p:nvSpPr>
          <p:cNvPr id="7" name="TextBox 6"/>
          <p:cNvSpPr txBox="1"/>
          <p:nvPr/>
        </p:nvSpPr>
        <p:spPr>
          <a:xfrm>
            <a:off x="838199" y="6085489"/>
            <a:ext cx="10515601" cy="163293"/>
          </a:xfrm>
          <a:prstGeom prst="rect">
            <a:avLst/>
          </a:prstGeom>
        </p:spPr>
        <p:txBody>
          <a:bodyPr vert="horz" wrap="square" lIns="91440" tIns="0" rIns="91440" bIns="0" rtlCol="0" anchor="t">
            <a:noAutofit/>
          </a:bodyPr>
          <a:lstStyle/>
          <a:p>
            <a:pPr algn="l" fontAlgn="ctr"/>
            <a:r>
              <a:rPr lang="en-US" sz="1000" dirty="0"/>
              <a:t>This work by </a:t>
            </a:r>
            <a:r>
              <a:rPr lang="en-US" sz="1000" dirty="0" err="1">
                <a:hlinkClick r:id="rId2"/>
              </a:rPr>
              <a:t>OpTIMUS.community</a:t>
            </a:r>
            <a:r>
              <a:rPr lang="en-US" sz="1000" dirty="0"/>
              <a:t> is licensed under the Creative Commons Attribution 4.0 International License. To view a copy of this license, visit </a:t>
            </a:r>
            <a:r>
              <a:rPr lang="en-US" sz="1000" dirty="0">
                <a:hlinkClick r:id="rId3"/>
              </a:rPr>
              <a:t>http://creativecommons.org/licenses/by/4.0/</a:t>
            </a:r>
            <a:r>
              <a:rPr lang="en-US" sz="1000" dirty="0"/>
              <a:t>.</a:t>
            </a:r>
            <a:endParaRPr lang="sv-SE" sz="1000" b="1" spc="-150" dirty="0">
              <a:solidFill>
                <a:schemeClr val="bg2">
                  <a:lumMod val="50000"/>
                </a:schemeClr>
              </a:solidFill>
            </a:endParaRPr>
          </a:p>
        </p:txBody>
      </p:sp>
      <p:pic>
        <p:nvPicPr>
          <p:cNvPr id="8" name="Picture 7">
            <a:hlinkClick r:id="rId3"/>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10916491" y="6095649"/>
            <a:ext cx="437309" cy="153004"/>
          </a:xfrm>
          <a:prstGeom prst="rect">
            <a:avLst/>
          </a:prstGeom>
        </p:spPr>
      </p:pic>
      <p:sp>
        <p:nvSpPr>
          <p:cNvPr id="9"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defRPr>
            </a:lvl1pPr>
          </a:lstStyle>
          <a:p>
            <a:r>
              <a:rPr lang="sv-SE" smtClean="0"/>
              <a:t>04/2019</a:t>
            </a:r>
            <a:endParaRPr lang="en-GB" dirty="0"/>
          </a:p>
        </p:txBody>
      </p:sp>
      <p:sp>
        <p:nvSpPr>
          <p:cNvPr id="10"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t>Energy Modelling Platform for Africa - 14-29 January 2019 University of Cape Town (South Africa)</a:t>
            </a:r>
            <a:endParaRPr lang="en-US" dirty="0"/>
          </a:p>
        </p:txBody>
      </p:sp>
      <p:sp>
        <p:nvSpPr>
          <p:cNvPr id="11"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defRPr>
            </a:lvl1pPr>
          </a:lstStyle>
          <a:p>
            <a:fld id="{AB23EEE3-DD26-4109-9996-A0F31E800E69}" type="slidenum">
              <a:rPr lang="en-GB" smtClean="0"/>
              <a:pPr/>
              <a:t>‹#›</a:t>
            </a:fld>
            <a:endParaRPr lang="en-GB" dirty="0"/>
          </a:p>
        </p:txBody>
      </p:sp>
      <p:sp>
        <p:nvSpPr>
          <p:cNvPr id="12" name="TextBox 11"/>
          <p:cNvSpPr txBox="1"/>
          <p:nvPr userDrawn="1"/>
        </p:nvSpPr>
        <p:spPr>
          <a:xfrm>
            <a:off x="4687330" y="5257800"/>
            <a:ext cx="1837038" cy="41807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78442001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5"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6"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p>
        </p:txBody>
      </p:sp>
      <p:sp>
        <p:nvSpPr>
          <p:cNvPr id="8"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08363067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00" y="1618488"/>
            <a:ext cx="3932237" cy="1424056"/>
          </a:xfrm>
          <a:prstGeom prst="rect">
            <a:avLst/>
          </a:prstGeom>
        </p:spPr>
        <p:txBody>
          <a:bodyPr anchor="b"/>
          <a:lstStyle>
            <a:lvl1pPr>
              <a:defRPr sz="3200"/>
            </a:lvl1pPr>
          </a:lstStyle>
          <a:p>
            <a:r>
              <a:rPr lang="en-US" noProof="0"/>
              <a:t>Click to edit Master title style</a:t>
            </a:r>
            <a:endParaRPr lang="es-BO" noProof="0" dirty="0"/>
          </a:p>
        </p:txBody>
      </p:sp>
      <p:sp>
        <p:nvSpPr>
          <p:cNvPr id="3" name="Content Placeholder 2"/>
          <p:cNvSpPr>
            <a:spLocks noGrp="1"/>
          </p:cNvSpPr>
          <p:nvPr>
            <p:ph idx="1"/>
          </p:nvPr>
        </p:nvSpPr>
        <p:spPr>
          <a:xfrm>
            <a:off x="5183188" y="1618488"/>
            <a:ext cx="6172200" cy="4515612"/>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4" name="Text Placeholder 3"/>
          <p:cNvSpPr>
            <a:spLocks noGrp="1"/>
          </p:cNvSpPr>
          <p:nvPr>
            <p:ph type="body" sz="half" idx="2"/>
          </p:nvPr>
        </p:nvSpPr>
        <p:spPr>
          <a:xfrm>
            <a:off x="839788" y="3162300"/>
            <a:ext cx="3932237" cy="29718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8"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9"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p>
        </p:txBody>
      </p:sp>
      <p:sp>
        <p:nvSpPr>
          <p:cNvPr id="11"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71317111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8200" y="1618488"/>
            <a:ext cx="3932237" cy="1426464"/>
          </a:xfrm>
          <a:prstGeom prst="rect">
            <a:avLst/>
          </a:prstGeom>
        </p:spPr>
        <p:txBody>
          <a:bodyPr anchor="b"/>
          <a:lstStyle>
            <a:lvl1pPr>
              <a:defRPr sz="3200"/>
            </a:lvl1pPr>
          </a:lstStyle>
          <a:p>
            <a:r>
              <a:rPr lang="en-US" noProof="0"/>
              <a:t>Click to edit Master title style</a:t>
            </a:r>
            <a:endParaRPr lang="es-BO" noProof="0" dirty="0"/>
          </a:p>
        </p:txBody>
      </p:sp>
      <p:sp>
        <p:nvSpPr>
          <p:cNvPr id="3" name="Picture Placeholder 2"/>
          <p:cNvSpPr>
            <a:spLocks noGrp="1"/>
          </p:cNvSpPr>
          <p:nvPr>
            <p:ph type="pic" idx="1"/>
          </p:nvPr>
        </p:nvSpPr>
        <p:spPr>
          <a:xfrm>
            <a:off x="5183188" y="1618488"/>
            <a:ext cx="6172200" cy="4515612"/>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GB"/>
          </a:p>
        </p:txBody>
      </p:sp>
      <p:sp>
        <p:nvSpPr>
          <p:cNvPr id="9" name="Text Placeholder 3"/>
          <p:cNvSpPr>
            <a:spLocks noGrp="1"/>
          </p:cNvSpPr>
          <p:nvPr>
            <p:ph type="body" sz="half" idx="2"/>
          </p:nvPr>
        </p:nvSpPr>
        <p:spPr>
          <a:xfrm>
            <a:off x="839788" y="3162300"/>
            <a:ext cx="3932237" cy="2971800"/>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8"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10"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p>
        </p:txBody>
      </p:sp>
      <p:sp>
        <p:nvSpPr>
          <p:cNvPr id="12"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224653146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Vertical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p:txBody>
          <a:bodyPr vert="eaVert"/>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7"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8"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p>
        </p:txBody>
      </p:sp>
      <p:sp>
        <p:nvSpPr>
          <p:cNvPr id="10" name="Title Placeholder 1"/>
          <p:cNvSpPr>
            <a:spLocks noGrp="1"/>
          </p:cNvSpPr>
          <p:nvPr>
            <p:ph type="title"/>
          </p:nvPr>
        </p:nvSpPr>
        <p:spPr>
          <a:xfrm>
            <a:off x="2132456" y="364808"/>
            <a:ext cx="9221344" cy="1097280"/>
          </a:xfrm>
          <a:prstGeom prst="rect">
            <a:avLst/>
          </a:prstGeom>
        </p:spPr>
        <p:txBody>
          <a:bodyPr vert="horz" lIns="91440" tIns="45720" rIns="91440" bIns="45720" rtlCol="0" anchor="ctr">
            <a:normAutofit/>
          </a:bodyPr>
          <a:lstStyle/>
          <a:p>
            <a:r>
              <a:rPr lang="en-US" noProof="0" dirty="0"/>
              <a:t>Click to edit Master title style</a:t>
            </a:r>
            <a:endParaRPr lang="es-BO" noProof="0" dirty="0"/>
          </a:p>
        </p:txBody>
      </p:sp>
      <p:sp>
        <p:nvSpPr>
          <p:cNvPr id="11"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449214738"/>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7"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dirty="0">
              <a:solidFill>
                <a:prstClr val="black">
                  <a:tint val="75000"/>
                </a:prstClr>
              </a:solidFill>
            </a:endParaRPr>
          </a:p>
        </p:txBody>
      </p:sp>
      <p:sp>
        <p:nvSpPr>
          <p:cNvPr id="8"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endParaRPr lang="en-US" dirty="0">
              <a:solidFill>
                <a:prstClr val="black">
                  <a:tint val="75000"/>
                </a:prstClr>
              </a:solidFill>
            </a:endParaRPr>
          </a:p>
        </p:txBody>
      </p:sp>
      <p:sp>
        <p:nvSpPr>
          <p:cNvPr id="9"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dirty="0">
              <a:solidFill>
                <a:prstClr val="black">
                  <a:tint val="75000"/>
                </a:prstClr>
              </a:solidFill>
            </a:endParaRPr>
          </a:p>
        </p:txBody>
      </p:sp>
      <p:sp>
        <p:nvSpPr>
          <p:cNvPr id="10" name="Title Placeholder 1"/>
          <p:cNvSpPr>
            <a:spLocks noGrp="1"/>
          </p:cNvSpPr>
          <p:nvPr>
            <p:ph type="title"/>
          </p:nvPr>
        </p:nvSpPr>
        <p:spPr>
          <a:xfrm>
            <a:off x="2132456" y="364808"/>
            <a:ext cx="9221344" cy="1097280"/>
          </a:xfrm>
          <a:prstGeom prst="rect">
            <a:avLst/>
          </a:prstGeom>
        </p:spPr>
        <p:txBody>
          <a:bodyPr vert="horz" lIns="91440" tIns="45720" rIns="91440" bIns="45720" rtlCol="0" anchor="ctr">
            <a:normAutofit/>
          </a:bodyPr>
          <a:lstStyle/>
          <a:p>
            <a:r>
              <a:rPr lang="en-US" noProof="0" dirty="0"/>
              <a:t>Click to edit Master title style</a:t>
            </a:r>
            <a:endParaRPr lang="es-BO" noProof="0" dirty="0"/>
          </a:p>
        </p:txBody>
      </p:sp>
    </p:spTree>
    <p:extLst>
      <p:ext uri="{BB962C8B-B14F-4D97-AF65-F5344CB8AC3E}">
        <p14:creationId xmlns:p14="http://schemas.microsoft.com/office/powerpoint/2010/main" val="36084440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Changelog and attribution">
    <p:spTree>
      <p:nvGrpSpPr>
        <p:cNvPr id="1" name=""/>
        <p:cNvGrpSpPr/>
        <p:nvPr/>
      </p:nvGrpSpPr>
      <p:grpSpPr>
        <a:xfrm>
          <a:off x="0" y="0"/>
          <a:ext cx="0" cy="0"/>
          <a:chOff x="0" y="0"/>
          <a:chExt cx="0" cy="0"/>
        </a:xfrm>
      </p:grpSpPr>
      <p:graphicFrame>
        <p:nvGraphicFramePr>
          <p:cNvPr id="3" name="Content Placeholder 8"/>
          <p:cNvGraphicFramePr>
            <a:graphicFrameLocks/>
          </p:cNvGraphicFramePr>
          <p:nvPr>
            <p:extLst>
              <p:ext uri="{D42A27DB-BD31-4B8C-83A1-F6EECF244321}">
                <p14:modId xmlns:p14="http://schemas.microsoft.com/office/powerpoint/2010/main" val="1844603242"/>
              </p:ext>
            </p:extLst>
          </p:nvPr>
        </p:nvGraphicFramePr>
        <p:xfrm>
          <a:off x="838200" y="1616075"/>
          <a:ext cx="10515601" cy="1112520"/>
        </p:xfrm>
        <a:graphic>
          <a:graphicData uri="http://schemas.openxmlformats.org/drawingml/2006/table">
            <a:tbl>
              <a:tblPr firstRow="1" bandRow="1">
                <a:tableStyleId>{5C22544A-7EE6-4342-B048-85BDC9FD1C3A}</a:tableStyleId>
              </a:tblPr>
              <a:tblGrid>
                <a:gridCol w="1490083">
                  <a:extLst>
                    <a:ext uri="{9D8B030D-6E8A-4147-A177-3AD203B41FA5}">
                      <a16:colId xmlns:a16="http://schemas.microsoft.com/office/drawing/2014/main" val="46406547"/>
                    </a:ext>
                  </a:extLst>
                </a:gridCol>
                <a:gridCol w="3008506">
                  <a:extLst>
                    <a:ext uri="{9D8B030D-6E8A-4147-A177-3AD203B41FA5}">
                      <a16:colId xmlns:a16="http://schemas.microsoft.com/office/drawing/2014/main" val="2760605769"/>
                    </a:ext>
                  </a:extLst>
                </a:gridCol>
                <a:gridCol w="3008506">
                  <a:extLst>
                    <a:ext uri="{9D8B030D-6E8A-4147-A177-3AD203B41FA5}">
                      <a16:colId xmlns:a16="http://schemas.microsoft.com/office/drawing/2014/main" val="2954716314"/>
                    </a:ext>
                  </a:extLst>
                </a:gridCol>
                <a:gridCol w="3008506">
                  <a:extLst>
                    <a:ext uri="{9D8B030D-6E8A-4147-A177-3AD203B41FA5}">
                      <a16:colId xmlns:a16="http://schemas.microsoft.com/office/drawing/2014/main" val="3664904773"/>
                    </a:ext>
                  </a:extLst>
                </a:gridCol>
              </a:tblGrid>
              <a:tr h="370840">
                <a:tc>
                  <a:txBody>
                    <a:bodyPr/>
                    <a:lstStyle/>
                    <a:p>
                      <a:r>
                        <a:rPr lang="en-US" dirty="0"/>
                        <a:t>Date</a:t>
                      </a:r>
                      <a:endParaRPr lang="sv-SE" dirty="0"/>
                    </a:p>
                  </a:txBody>
                  <a:tcPr/>
                </a:tc>
                <a:tc>
                  <a:txBody>
                    <a:bodyPr/>
                    <a:lstStyle/>
                    <a:p>
                      <a:r>
                        <a:rPr lang="en-US" dirty="0"/>
                        <a:t>Author</a:t>
                      </a:r>
                      <a:endParaRPr lang="sv-SE" dirty="0"/>
                    </a:p>
                  </a:txBody>
                  <a:tcPr/>
                </a:tc>
                <a:tc>
                  <a:txBody>
                    <a:bodyPr/>
                    <a:lstStyle/>
                    <a:p>
                      <a:r>
                        <a:rPr lang="en-US" dirty="0"/>
                        <a:t>Reviewer</a:t>
                      </a:r>
                      <a:endParaRPr lang="sv-SE" dirty="0"/>
                    </a:p>
                  </a:txBody>
                  <a:tcPr/>
                </a:tc>
                <a:tc>
                  <a:txBody>
                    <a:bodyPr/>
                    <a:lstStyle/>
                    <a:p>
                      <a:r>
                        <a:rPr lang="en-US" dirty="0"/>
                        <a:t>Reviser</a:t>
                      </a:r>
                      <a:r>
                        <a:rPr lang="en-US" baseline="0" dirty="0"/>
                        <a:t> </a:t>
                      </a:r>
                      <a:endParaRPr lang="sv-SE" dirty="0"/>
                    </a:p>
                  </a:txBody>
                  <a:tcPr/>
                </a:tc>
                <a:extLst>
                  <a:ext uri="{0D108BD9-81ED-4DB2-BD59-A6C34878D82A}">
                    <a16:rowId xmlns:a16="http://schemas.microsoft.com/office/drawing/2014/main" val="1748660123"/>
                  </a:ext>
                </a:extLst>
              </a:tr>
              <a:tr h="370840">
                <a:tc>
                  <a:txBody>
                    <a:bodyPr/>
                    <a:lstStyle/>
                    <a:p>
                      <a:endParaRPr lang="sv-SE" dirty="0"/>
                    </a:p>
                  </a:txBody>
                  <a:tcPr/>
                </a:tc>
                <a:tc>
                  <a:txBody>
                    <a:bodyPr/>
                    <a:lstStyle/>
                    <a:p>
                      <a:endParaRPr lang="sv-SE" dirty="0"/>
                    </a:p>
                  </a:txBody>
                  <a:tcPr/>
                </a:tc>
                <a:tc>
                  <a:txBody>
                    <a:bodyPr/>
                    <a:lstStyle/>
                    <a:p>
                      <a:endParaRPr lang="sv-SE" dirty="0"/>
                    </a:p>
                  </a:txBody>
                  <a:tcPr/>
                </a:tc>
                <a:tc>
                  <a:txBody>
                    <a:bodyPr/>
                    <a:lstStyle/>
                    <a:p>
                      <a:endParaRPr lang="sv-SE" dirty="0"/>
                    </a:p>
                  </a:txBody>
                  <a:tcPr/>
                </a:tc>
                <a:extLst>
                  <a:ext uri="{0D108BD9-81ED-4DB2-BD59-A6C34878D82A}">
                    <a16:rowId xmlns:a16="http://schemas.microsoft.com/office/drawing/2014/main" val="250744443"/>
                  </a:ext>
                </a:extLst>
              </a:tr>
              <a:tr h="370840">
                <a:tc>
                  <a:txBody>
                    <a:bodyPr/>
                    <a:lstStyle/>
                    <a:p>
                      <a:endParaRPr lang="sv-SE" dirty="0"/>
                    </a:p>
                  </a:txBody>
                  <a:tcPr/>
                </a:tc>
                <a:tc>
                  <a:txBody>
                    <a:bodyPr/>
                    <a:lstStyle/>
                    <a:p>
                      <a:endParaRPr lang="sv-SE" dirty="0"/>
                    </a:p>
                  </a:txBody>
                  <a:tcPr/>
                </a:tc>
                <a:tc>
                  <a:txBody>
                    <a:bodyPr/>
                    <a:lstStyle/>
                    <a:p>
                      <a:endParaRPr lang="sv-SE" dirty="0"/>
                    </a:p>
                  </a:txBody>
                  <a:tcPr/>
                </a:tc>
                <a:tc>
                  <a:txBody>
                    <a:bodyPr/>
                    <a:lstStyle/>
                    <a:p>
                      <a:endParaRPr lang="sv-SE" dirty="0"/>
                    </a:p>
                  </a:txBody>
                  <a:tcPr/>
                </a:tc>
                <a:extLst>
                  <a:ext uri="{0D108BD9-81ED-4DB2-BD59-A6C34878D82A}">
                    <a16:rowId xmlns:a16="http://schemas.microsoft.com/office/drawing/2014/main" val="1072775028"/>
                  </a:ext>
                </a:extLst>
              </a:tr>
            </a:tbl>
          </a:graphicData>
        </a:graphic>
      </p:graphicFrame>
      <p:sp>
        <p:nvSpPr>
          <p:cNvPr id="4" name="TextBox 3"/>
          <p:cNvSpPr txBox="1"/>
          <p:nvPr/>
        </p:nvSpPr>
        <p:spPr>
          <a:xfrm>
            <a:off x="838200" y="5397500"/>
            <a:ext cx="10515600" cy="851282"/>
          </a:xfrm>
          <a:prstGeom prst="rect">
            <a:avLst/>
          </a:prstGeom>
        </p:spPr>
        <p:txBody>
          <a:bodyPr vert="horz" wrap="square" lIns="91440" tIns="0" rIns="91440" bIns="0" rtlCol="0" anchor="t">
            <a:noAutofit/>
          </a:bodyPr>
          <a:lstStyle/>
          <a:p>
            <a:pPr indent="0"/>
            <a:r>
              <a:rPr lang="sv-SE" i="1" dirty="0"/>
              <a:t>To </a:t>
            </a:r>
            <a:r>
              <a:rPr lang="sv-SE" i="1" dirty="0" err="1"/>
              <a:t>correctly</a:t>
            </a:r>
            <a:r>
              <a:rPr lang="sv-SE" i="1" dirty="0"/>
              <a:t> </a:t>
            </a:r>
            <a:r>
              <a:rPr lang="sv-SE" i="1" dirty="0" err="1"/>
              <a:t>reference</a:t>
            </a:r>
            <a:r>
              <a:rPr lang="sv-SE" i="1" dirty="0"/>
              <a:t> </a:t>
            </a:r>
            <a:r>
              <a:rPr lang="sv-SE" i="1" dirty="0" err="1"/>
              <a:t>this</a:t>
            </a:r>
            <a:r>
              <a:rPr lang="sv-SE" i="1" dirty="0"/>
              <a:t> </a:t>
            </a:r>
            <a:r>
              <a:rPr lang="sv-SE" i="1" dirty="0" err="1"/>
              <a:t>work</a:t>
            </a:r>
            <a:r>
              <a:rPr lang="sv-SE" i="1" dirty="0"/>
              <a:t>, </a:t>
            </a:r>
            <a:r>
              <a:rPr lang="sv-SE" i="1" dirty="0" err="1"/>
              <a:t>please</a:t>
            </a:r>
            <a:r>
              <a:rPr lang="sv-SE" i="1" dirty="0"/>
              <a:t> </a:t>
            </a:r>
            <a:r>
              <a:rPr lang="sv-SE" i="1" dirty="0" err="1"/>
              <a:t>use</a:t>
            </a:r>
            <a:r>
              <a:rPr lang="sv-SE" i="1" dirty="0"/>
              <a:t> the </a:t>
            </a:r>
            <a:r>
              <a:rPr lang="sv-SE" i="1" dirty="0" err="1"/>
              <a:t>following</a:t>
            </a:r>
            <a:r>
              <a:rPr lang="sv-SE" i="1" dirty="0"/>
              <a:t>:</a:t>
            </a:r>
          </a:p>
        </p:txBody>
      </p:sp>
      <p:sp>
        <p:nvSpPr>
          <p:cNvPr id="5"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defRPr>
            </a:lvl1pPr>
          </a:lstStyle>
          <a:p>
            <a:r>
              <a:rPr lang="sv-SE" smtClean="0"/>
              <a:t>04/2019</a:t>
            </a:r>
            <a:endParaRPr lang="en-GB" dirty="0"/>
          </a:p>
        </p:txBody>
      </p:sp>
      <p:sp>
        <p:nvSpPr>
          <p:cNvPr id="6"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defRPr>
            </a:lvl1pPr>
          </a:lstStyle>
          <a:p>
            <a:r>
              <a:rPr lang="en-US"/>
              <a:t>Energy Modelling Platform for Africa - 14-29 January 2019 University of Cape Town (South Africa)</a:t>
            </a:r>
            <a:endParaRPr lang="fr-FR" dirty="0"/>
          </a:p>
        </p:txBody>
      </p:sp>
      <p:sp>
        <p:nvSpPr>
          <p:cNvPr id="7"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defRPr>
            </a:lvl1pPr>
          </a:lstStyle>
          <a:p>
            <a:fld id="{AB23EEE3-DD26-4109-9996-A0F31E800E69}" type="slidenum">
              <a:rPr lang="en-GB" smtClean="0"/>
              <a:pPr/>
              <a:t>‹#›</a:t>
            </a:fld>
            <a:endParaRPr lang="en-GB" dirty="0"/>
          </a:p>
        </p:txBody>
      </p:sp>
      <p:sp>
        <p:nvSpPr>
          <p:cNvPr id="8" name="Title Placeholder 1"/>
          <p:cNvSpPr>
            <a:spLocks noGrp="1"/>
          </p:cNvSpPr>
          <p:nvPr>
            <p:ph type="title"/>
          </p:nvPr>
        </p:nvSpPr>
        <p:spPr>
          <a:xfrm>
            <a:off x="2132456" y="364808"/>
            <a:ext cx="9221344" cy="1097280"/>
          </a:xfrm>
          <a:prstGeom prst="rect">
            <a:avLst/>
          </a:prstGeom>
        </p:spPr>
        <p:txBody>
          <a:bodyPr vert="horz" lIns="91440" tIns="45720" rIns="91440" bIns="45720" rtlCol="0" anchor="ctr">
            <a:normAutofit/>
          </a:bodyPr>
          <a:lstStyle/>
          <a:p>
            <a:r>
              <a:rPr lang="en-US" noProof="0" dirty="0"/>
              <a:t>Click to edit Master title style</a:t>
            </a:r>
            <a:endParaRPr lang="es-BO" noProof="0" dirty="0"/>
          </a:p>
        </p:txBody>
      </p:sp>
    </p:spTree>
    <p:extLst>
      <p:ext uri="{BB962C8B-B14F-4D97-AF65-F5344CB8AC3E}">
        <p14:creationId xmlns:p14="http://schemas.microsoft.com/office/powerpoint/2010/main" val="600735130"/>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1_Title and Content">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9" name="Title 1"/>
          <p:cNvSpPr>
            <a:spLocks noGrp="1"/>
          </p:cNvSpPr>
          <p:nvPr>
            <p:ph type="title"/>
          </p:nvPr>
        </p:nvSpPr>
        <p:spPr>
          <a:xfrm>
            <a:off x="2123090" y="382053"/>
            <a:ext cx="9226296" cy="669507"/>
          </a:xfrm>
          <a:prstGeom prst="rect">
            <a:avLst/>
          </a:prstGeom>
        </p:spPr>
        <p:txBody>
          <a:bodyPr/>
          <a:lstStyle/>
          <a:p>
            <a:r>
              <a:rPr lang="en-US" noProof="0"/>
              <a:t>Click to edit Master title style</a:t>
            </a:r>
            <a:endParaRPr lang="es-BO" noProof="0" dirty="0"/>
          </a:p>
        </p:txBody>
      </p:sp>
      <p:sp>
        <p:nvSpPr>
          <p:cNvPr id="14" name="Content Placeholder 13"/>
          <p:cNvSpPr>
            <a:spLocks noGrp="1"/>
          </p:cNvSpPr>
          <p:nvPr>
            <p:ph sz="quarter" idx="13" hasCustomPrompt="1"/>
          </p:nvPr>
        </p:nvSpPr>
        <p:spPr>
          <a:xfrm>
            <a:off x="2123090" y="1051561"/>
            <a:ext cx="9220200" cy="398776"/>
          </a:xfrm>
        </p:spPr>
        <p:txBody>
          <a:bodyPr tIns="0" bIns="0"/>
          <a:lstStyle>
            <a:lvl1pPr marL="914400" indent="0">
              <a:defRPr b="1">
                <a:solidFill>
                  <a:schemeClr val="bg2">
                    <a:lumMod val="50000"/>
                  </a:schemeClr>
                </a:solidFill>
              </a:defRPr>
            </a:lvl1pPr>
          </a:lstStyle>
          <a:p>
            <a:pPr lvl="0"/>
            <a:r>
              <a:rPr lang="es-BO" noProof="0" dirty="0" err="1"/>
              <a:t>Edit</a:t>
            </a:r>
            <a:r>
              <a:rPr lang="es-BO" noProof="0" dirty="0"/>
              <a:t> Master </a:t>
            </a:r>
            <a:r>
              <a:rPr lang="es-BO" noProof="0" dirty="0" err="1"/>
              <a:t>Subtitle</a:t>
            </a:r>
            <a:r>
              <a:rPr lang="es-BO" noProof="0" dirty="0"/>
              <a:t> </a:t>
            </a:r>
            <a:r>
              <a:rPr lang="es-BO" noProof="0" dirty="0" err="1"/>
              <a:t>style</a:t>
            </a:r>
            <a:endParaRPr lang="es-BO" noProof="0" dirty="0"/>
          </a:p>
        </p:txBody>
      </p:sp>
      <p:sp>
        <p:nvSpPr>
          <p:cNvPr id="8"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10"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dirty="0">
                <a:solidFill>
                  <a:prstClr val="black">
                    <a:tint val="75000"/>
                  </a:prstClr>
                </a:solidFill>
              </a:rPr>
              <a:t>Energy Modelling Platform for Africa - 14-29 January 2019 University of Cape Town (South Africa)</a:t>
            </a:r>
          </a:p>
        </p:txBody>
      </p:sp>
      <p:sp>
        <p:nvSpPr>
          <p:cNvPr id="11"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92700001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a:prstGeom prst="rect">
            <a:avLst/>
          </a:prstGeom>
        </p:spPr>
        <p:txBody>
          <a:bodyPr anchor="b"/>
          <a:lstStyle>
            <a:lvl1pPr algn="l">
              <a:defRPr sz="6000"/>
            </a:lvl1pPr>
          </a:lstStyle>
          <a:p>
            <a:r>
              <a:rPr lang="en-US" noProof="0"/>
              <a:t>Click to edit Master title style</a:t>
            </a:r>
            <a:endParaRPr lang="es-BO" noProof="0"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noProof="0"/>
              <a:t>Edit Master text styles</a:t>
            </a:r>
          </a:p>
        </p:txBody>
      </p:sp>
      <p:sp>
        <p:nvSpPr>
          <p:cNvPr id="7"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8"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p>
        </p:txBody>
      </p:sp>
      <p:sp>
        <p:nvSpPr>
          <p:cNvPr id="9"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4903890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618488"/>
            <a:ext cx="5181600" cy="457911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4" name="Content Placeholder 3"/>
          <p:cNvSpPr>
            <a:spLocks noGrp="1"/>
          </p:cNvSpPr>
          <p:nvPr>
            <p:ph sz="half" idx="2"/>
          </p:nvPr>
        </p:nvSpPr>
        <p:spPr>
          <a:xfrm>
            <a:off x="6172200" y="1618488"/>
            <a:ext cx="5181600" cy="457911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8"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9"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p>
        </p:txBody>
      </p:sp>
      <p:sp>
        <p:nvSpPr>
          <p:cNvPr id="10"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
        <p:nvSpPr>
          <p:cNvPr id="11" name="Title Placeholder 1"/>
          <p:cNvSpPr>
            <a:spLocks noGrp="1"/>
          </p:cNvSpPr>
          <p:nvPr>
            <p:ph type="title"/>
          </p:nvPr>
        </p:nvSpPr>
        <p:spPr>
          <a:xfrm>
            <a:off x="2132456" y="364808"/>
            <a:ext cx="9221344" cy="1097280"/>
          </a:xfrm>
          <a:prstGeom prst="rect">
            <a:avLst/>
          </a:prstGeom>
        </p:spPr>
        <p:txBody>
          <a:bodyPr vert="horz" lIns="91440" tIns="45720" rIns="91440" bIns="45720" rtlCol="0" anchor="ctr">
            <a:normAutofit/>
          </a:bodyPr>
          <a:lstStyle/>
          <a:p>
            <a:r>
              <a:rPr lang="en-US" noProof="0" dirty="0"/>
              <a:t>Click to edit Master title style</a:t>
            </a:r>
            <a:endParaRPr lang="es-BO" noProof="0" dirty="0"/>
          </a:p>
        </p:txBody>
      </p:sp>
    </p:spTree>
    <p:extLst>
      <p:ext uri="{BB962C8B-B14F-4D97-AF65-F5344CB8AC3E}">
        <p14:creationId xmlns:p14="http://schemas.microsoft.com/office/powerpoint/2010/main" val="295930374"/>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838200" y="1618488"/>
            <a:ext cx="5181600" cy="457911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4" name="Content Placeholder 3"/>
          <p:cNvSpPr>
            <a:spLocks noGrp="1"/>
          </p:cNvSpPr>
          <p:nvPr>
            <p:ph sz="half" idx="2"/>
          </p:nvPr>
        </p:nvSpPr>
        <p:spPr>
          <a:xfrm>
            <a:off x="6172200" y="1618488"/>
            <a:ext cx="5181600" cy="4579112"/>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10"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11"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p>
        </p:txBody>
      </p:sp>
      <p:sp>
        <p:nvSpPr>
          <p:cNvPr id="13" name="Title 1"/>
          <p:cNvSpPr>
            <a:spLocks noGrp="1"/>
          </p:cNvSpPr>
          <p:nvPr>
            <p:ph type="title"/>
          </p:nvPr>
        </p:nvSpPr>
        <p:spPr>
          <a:xfrm>
            <a:off x="2123090" y="382053"/>
            <a:ext cx="9226296" cy="669507"/>
          </a:xfrm>
          <a:prstGeom prst="rect">
            <a:avLst/>
          </a:prstGeom>
        </p:spPr>
        <p:txBody>
          <a:bodyPr/>
          <a:lstStyle/>
          <a:p>
            <a:r>
              <a:rPr lang="en-US" noProof="0"/>
              <a:t>Click to edit Master title style</a:t>
            </a:r>
            <a:endParaRPr lang="es-BO" noProof="0" dirty="0"/>
          </a:p>
        </p:txBody>
      </p:sp>
      <p:sp>
        <p:nvSpPr>
          <p:cNvPr id="14" name="Content Placeholder 13"/>
          <p:cNvSpPr>
            <a:spLocks noGrp="1"/>
          </p:cNvSpPr>
          <p:nvPr>
            <p:ph sz="quarter" idx="13" hasCustomPrompt="1"/>
          </p:nvPr>
        </p:nvSpPr>
        <p:spPr>
          <a:xfrm>
            <a:off x="2123090" y="1051561"/>
            <a:ext cx="9220200" cy="398776"/>
          </a:xfrm>
        </p:spPr>
        <p:txBody>
          <a:bodyPr tIns="0" bIns="0"/>
          <a:lstStyle>
            <a:lvl1pPr marL="914400" indent="0">
              <a:defRPr b="1">
                <a:solidFill>
                  <a:schemeClr val="bg2">
                    <a:lumMod val="50000"/>
                  </a:schemeClr>
                </a:solidFill>
              </a:defRPr>
            </a:lvl1pPr>
          </a:lstStyle>
          <a:p>
            <a:pPr lvl="0"/>
            <a:r>
              <a:rPr lang="es-BO" noProof="0" dirty="0" err="1"/>
              <a:t>Edit</a:t>
            </a:r>
            <a:r>
              <a:rPr lang="es-BO" noProof="0" dirty="0"/>
              <a:t> Master </a:t>
            </a:r>
            <a:r>
              <a:rPr lang="es-BO" noProof="0" dirty="0" err="1"/>
              <a:t>Subtitle</a:t>
            </a:r>
            <a:r>
              <a:rPr lang="es-BO" noProof="0" dirty="0"/>
              <a:t> </a:t>
            </a:r>
            <a:r>
              <a:rPr lang="es-BO" noProof="0" dirty="0" err="1"/>
              <a:t>style</a:t>
            </a:r>
            <a:endParaRPr lang="es-BO" noProof="0" dirty="0"/>
          </a:p>
        </p:txBody>
      </p:sp>
      <p:sp>
        <p:nvSpPr>
          <p:cNvPr id="9"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3202576479"/>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9788" y="1618488"/>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3"/>
          <p:cNvSpPr>
            <a:spLocks noGrp="1"/>
          </p:cNvSpPr>
          <p:nvPr>
            <p:ph sz="half" idx="2"/>
          </p:nvPr>
        </p:nvSpPr>
        <p:spPr>
          <a:xfrm>
            <a:off x="839788" y="2609087"/>
            <a:ext cx="5157787" cy="3580576"/>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5" name="Text Placeholder 4"/>
          <p:cNvSpPr>
            <a:spLocks noGrp="1"/>
          </p:cNvSpPr>
          <p:nvPr>
            <p:ph type="body" sz="quarter" idx="3"/>
          </p:nvPr>
        </p:nvSpPr>
        <p:spPr>
          <a:xfrm>
            <a:off x="6172200" y="1618488"/>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6" name="Content Placeholder 5"/>
          <p:cNvSpPr>
            <a:spLocks noGrp="1"/>
          </p:cNvSpPr>
          <p:nvPr>
            <p:ph sz="quarter" idx="4"/>
          </p:nvPr>
        </p:nvSpPr>
        <p:spPr>
          <a:xfrm>
            <a:off x="6172200" y="2609087"/>
            <a:ext cx="5183188" cy="3580576"/>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sp>
        <p:nvSpPr>
          <p:cNvPr id="10"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12"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p>
        </p:txBody>
      </p:sp>
      <p:sp>
        <p:nvSpPr>
          <p:cNvPr id="14" name="Title Placeholder 1"/>
          <p:cNvSpPr>
            <a:spLocks noGrp="1"/>
          </p:cNvSpPr>
          <p:nvPr>
            <p:ph type="title"/>
          </p:nvPr>
        </p:nvSpPr>
        <p:spPr>
          <a:xfrm>
            <a:off x="2132456" y="364808"/>
            <a:ext cx="9221344" cy="1097280"/>
          </a:xfrm>
          <a:prstGeom prst="rect">
            <a:avLst/>
          </a:prstGeom>
        </p:spPr>
        <p:txBody>
          <a:bodyPr vert="horz" lIns="91440" tIns="45720" rIns="91440" bIns="45720" rtlCol="0" anchor="ctr">
            <a:normAutofit/>
          </a:bodyPr>
          <a:lstStyle/>
          <a:p>
            <a:r>
              <a:rPr lang="en-US" noProof="0" dirty="0"/>
              <a:t>Click to edit Master title style</a:t>
            </a:r>
            <a:endParaRPr lang="es-BO" noProof="0" dirty="0"/>
          </a:p>
        </p:txBody>
      </p:sp>
      <p:sp>
        <p:nvSpPr>
          <p:cNvPr id="11"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2879393229"/>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6" name="Date Placeholder 3"/>
          <p:cNvSpPr>
            <a:spLocks noGrp="1"/>
          </p:cNvSpPr>
          <p:nvPr>
            <p:ph type="dt" sz="half" idx="10"/>
          </p:nvPr>
        </p:nvSpPr>
        <p:spPr>
          <a:xfrm>
            <a:off x="838200" y="6356350"/>
            <a:ext cx="1188720" cy="365125"/>
          </a:xfrm>
          <a:prstGeom prst="rect">
            <a:avLst/>
          </a:prstGeom>
        </p:spPr>
        <p:txBody>
          <a:bodyPr/>
          <a:lstStyle>
            <a:lvl1pPr>
              <a:defRPr sz="1400" spc="0">
                <a:solidFill>
                  <a:schemeClr val="bg2">
                    <a:lumMod val="50000"/>
                  </a:schemeClr>
                </a:solidFill>
                <a:latin typeface="+mj-lt"/>
              </a:defRPr>
            </a:lvl1pPr>
          </a:lstStyle>
          <a:p>
            <a:pPr>
              <a:defRPr/>
            </a:pPr>
            <a:r>
              <a:rPr lang="sv-SE" smtClean="0">
                <a:solidFill>
                  <a:prstClr val="black">
                    <a:tint val="75000"/>
                  </a:prstClr>
                </a:solidFill>
              </a:rPr>
              <a:t>04/2019</a:t>
            </a:r>
            <a:endParaRPr lang="en-US">
              <a:solidFill>
                <a:prstClr val="black">
                  <a:tint val="75000"/>
                </a:prstClr>
              </a:solidFill>
            </a:endParaRPr>
          </a:p>
        </p:txBody>
      </p:sp>
      <p:sp>
        <p:nvSpPr>
          <p:cNvPr id="7" name="Footer Placeholder 4"/>
          <p:cNvSpPr>
            <a:spLocks noGrp="1"/>
          </p:cNvSpPr>
          <p:nvPr>
            <p:ph type="ftr" sz="quarter" idx="11"/>
          </p:nvPr>
        </p:nvSpPr>
        <p:spPr>
          <a:xfrm>
            <a:off x="2525268" y="6356349"/>
            <a:ext cx="7141464" cy="365125"/>
          </a:xfrm>
          <a:prstGeom prst="rect">
            <a:avLst/>
          </a:prstGeom>
        </p:spPr>
        <p:txBody>
          <a:bodyPr/>
          <a:lstStyle>
            <a:lvl1pPr algn="ctr">
              <a:defRPr sz="1400" spc="0">
                <a:solidFill>
                  <a:schemeClr val="bg2">
                    <a:lumMod val="50000"/>
                  </a:schemeClr>
                </a:solidFill>
                <a:latin typeface="+mj-lt"/>
              </a:defRPr>
            </a:lvl1pPr>
          </a:lstStyle>
          <a:p>
            <a:pPr>
              <a:defRPr/>
            </a:pPr>
            <a:r>
              <a:rPr lang="en-US">
                <a:solidFill>
                  <a:prstClr val="black">
                    <a:tint val="75000"/>
                  </a:prstClr>
                </a:solidFill>
              </a:rPr>
              <a:t>Energy Modelling Platform for Africa - 14-29 January 2019 University of Cape Town (South Africa)</a:t>
            </a:r>
          </a:p>
        </p:txBody>
      </p:sp>
      <p:sp>
        <p:nvSpPr>
          <p:cNvPr id="9" name="Title Placeholder 1"/>
          <p:cNvSpPr>
            <a:spLocks noGrp="1"/>
          </p:cNvSpPr>
          <p:nvPr>
            <p:ph type="title"/>
          </p:nvPr>
        </p:nvSpPr>
        <p:spPr>
          <a:xfrm>
            <a:off x="2132456" y="364808"/>
            <a:ext cx="9221344" cy="1097280"/>
          </a:xfrm>
          <a:prstGeom prst="rect">
            <a:avLst/>
          </a:prstGeom>
        </p:spPr>
        <p:txBody>
          <a:bodyPr vert="horz" lIns="91440" tIns="45720" rIns="91440" bIns="45720" rtlCol="0" anchor="ctr">
            <a:normAutofit/>
          </a:bodyPr>
          <a:lstStyle/>
          <a:p>
            <a:r>
              <a:rPr lang="en-US" noProof="0" dirty="0"/>
              <a:t>Click to edit Master title style</a:t>
            </a:r>
            <a:endParaRPr lang="es-BO" noProof="0" dirty="0"/>
          </a:p>
        </p:txBody>
      </p:sp>
      <p:sp>
        <p:nvSpPr>
          <p:cNvPr id="10" name="Slide Number Placeholder 5"/>
          <p:cNvSpPr>
            <a:spLocks noGrp="1"/>
          </p:cNvSpPr>
          <p:nvPr>
            <p:ph type="sldNum" sz="quarter" idx="12"/>
          </p:nvPr>
        </p:nvSpPr>
        <p:spPr>
          <a:xfrm>
            <a:off x="10165080" y="6356350"/>
            <a:ext cx="1188720" cy="365125"/>
          </a:xfrm>
          <a:prstGeom prst="rect">
            <a:avLst/>
          </a:prstGeom>
        </p:spPr>
        <p:txBody>
          <a:bodyPr/>
          <a:lstStyle>
            <a:lvl1pPr algn="r">
              <a:defRPr sz="1400" spc="0">
                <a:solidFill>
                  <a:schemeClr val="bg2">
                    <a:lumMod val="50000"/>
                  </a:schemeClr>
                </a:solidFill>
                <a:latin typeface="+mj-lt"/>
              </a:defRPr>
            </a:lvl1pPr>
          </a:lstStyle>
          <a:p>
            <a:pPr>
              <a:defRPr/>
            </a:pPr>
            <a:fld id="{92A4DE5B-D266-47DA-B86B-5B95BCF9A6FB}" type="slidenum">
              <a:rPr lang="en-US" smtClean="0">
                <a:solidFill>
                  <a:prstClr val="black">
                    <a:tint val="75000"/>
                  </a:prstClr>
                </a:solidFill>
              </a:rPr>
              <a:pPr>
                <a:defRPr/>
              </a:pPr>
              <a:t>‹#›</a:t>
            </a:fld>
            <a:endParaRPr lang="en-US">
              <a:solidFill>
                <a:prstClr val="black">
                  <a:tint val="75000"/>
                </a:prstClr>
              </a:solidFill>
            </a:endParaRPr>
          </a:p>
        </p:txBody>
      </p:sp>
    </p:spTree>
    <p:extLst>
      <p:ext uri="{BB962C8B-B14F-4D97-AF65-F5344CB8AC3E}">
        <p14:creationId xmlns:p14="http://schemas.microsoft.com/office/powerpoint/2010/main" val="1989997926"/>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image" Target="../media/image3.png"/><Relationship Id="rId2" Type="http://schemas.openxmlformats.org/officeDocument/2006/relationships/slideLayout" Target="../slideLayouts/slideLayout2.xml"/><Relationship Id="rId16"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gradFill flip="none" rotWithShape="1">
          <a:gsLst>
            <a:gs pos="0">
              <a:srgbClr val="FFFFFF"/>
            </a:gs>
            <a:gs pos="69000">
              <a:srgbClr val="FDFDFD"/>
            </a:gs>
            <a:gs pos="100000">
              <a:schemeClr val="bg2">
                <a:alpha val="50000"/>
              </a:schemeClr>
            </a:gs>
          </a:gsLst>
          <a:lin ang="18900000" scaled="1"/>
          <a:tileRect/>
        </a:gradFill>
        <a:effectLst/>
      </p:bgPr>
    </p:bg>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838200" y="1616149"/>
            <a:ext cx="10515600" cy="4550734"/>
          </a:xfrm>
          <a:prstGeom prst="rect">
            <a:avLst/>
          </a:prstGeom>
        </p:spPr>
        <p:txBody>
          <a:bodyPr vert="horz" lIns="91440" tIns="45720" rIns="91440" bIns="45720" rtlCol="0">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endParaRPr lang="es-BO" noProof="0" dirty="0"/>
          </a:p>
        </p:txBody>
      </p:sp>
      <p:cxnSp>
        <p:nvCxnSpPr>
          <p:cNvPr id="5" name="Straight Connector 4"/>
          <p:cNvCxnSpPr/>
          <p:nvPr/>
        </p:nvCxnSpPr>
        <p:spPr>
          <a:xfrm>
            <a:off x="838200" y="6323905"/>
            <a:ext cx="10515600" cy="0"/>
          </a:xfrm>
          <a:prstGeom prst="line">
            <a:avLst/>
          </a:prstGeom>
          <a:ln w="19050">
            <a:solidFill>
              <a:schemeClr val="bg2">
                <a:lumMod val="90000"/>
              </a:schemeClr>
            </a:solidFill>
          </a:ln>
        </p:spPr>
        <p:style>
          <a:lnRef idx="1">
            <a:schemeClr val="accent1"/>
          </a:lnRef>
          <a:fillRef idx="0">
            <a:schemeClr val="accent1"/>
          </a:fillRef>
          <a:effectRef idx="0">
            <a:schemeClr val="accent1"/>
          </a:effectRef>
          <a:fontRef idx="minor">
            <a:schemeClr val="tx1"/>
          </a:fontRef>
        </p:style>
      </p:cxnSp>
      <p:sp>
        <p:nvSpPr>
          <p:cNvPr id="6" name="Title Placeholder 1"/>
          <p:cNvSpPr>
            <a:spLocks noGrp="1"/>
          </p:cNvSpPr>
          <p:nvPr>
            <p:ph type="title"/>
          </p:nvPr>
        </p:nvSpPr>
        <p:spPr>
          <a:xfrm>
            <a:off x="2132456" y="364808"/>
            <a:ext cx="9221344" cy="1097280"/>
          </a:xfrm>
          <a:prstGeom prst="rect">
            <a:avLst/>
          </a:prstGeom>
        </p:spPr>
        <p:txBody>
          <a:bodyPr vert="horz" lIns="91440" tIns="45720" rIns="91440" bIns="45720" rtlCol="0" anchor="ctr">
            <a:normAutofit/>
          </a:bodyPr>
          <a:lstStyle/>
          <a:p>
            <a:r>
              <a:rPr lang="en-US" noProof="0" dirty="0"/>
              <a:t>Click to edit Master title style</a:t>
            </a:r>
            <a:endParaRPr lang="es-BO" noProof="0" dirty="0"/>
          </a:p>
        </p:txBody>
      </p:sp>
      <p:pic>
        <p:nvPicPr>
          <p:cNvPr id="7" name="Picture 6"/>
          <p:cNvPicPr>
            <a:picLocks noChangeAspect="1"/>
          </p:cNvPicPr>
          <p:nvPr userDrawn="1"/>
        </p:nvPicPr>
        <p:blipFill rotWithShape="1">
          <a:blip r:embed="rId15">
            <a:extLst>
              <a:ext uri="{28A0092B-C50C-407E-A947-70E740481C1C}">
                <a14:useLocalDpi xmlns:a14="http://schemas.microsoft.com/office/drawing/2010/main" val="0"/>
              </a:ext>
            </a:extLst>
          </a:blip>
          <a:srcRect l="6330" t="11650" r="6449" b="15113"/>
          <a:stretch/>
        </p:blipFill>
        <p:spPr>
          <a:xfrm>
            <a:off x="906186" y="1041144"/>
            <a:ext cx="1158284" cy="349850"/>
          </a:xfrm>
          <a:prstGeom prst="rect">
            <a:avLst/>
          </a:prstGeom>
        </p:spPr>
      </p:pic>
      <p:pic>
        <p:nvPicPr>
          <p:cNvPr id="9" name="Picture 8"/>
          <p:cNvPicPr>
            <a:picLocks noChangeAspect="1"/>
          </p:cNvPicPr>
          <p:nvPr userDrawn="1"/>
        </p:nvPicPr>
        <p:blipFill>
          <a:blip r:embed="rId16">
            <a:extLst>
              <a:ext uri="{28A0092B-C50C-407E-A947-70E740481C1C}">
                <a14:useLocalDpi xmlns:a14="http://schemas.microsoft.com/office/drawing/2010/main" val="0"/>
              </a:ext>
            </a:extLst>
          </a:blip>
          <a:stretch>
            <a:fillRect/>
          </a:stretch>
        </p:blipFill>
        <p:spPr>
          <a:xfrm>
            <a:off x="838200" y="456647"/>
            <a:ext cx="1294256" cy="510910"/>
          </a:xfrm>
          <a:prstGeom prst="rect">
            <a:avLst/>
          </a:prstGeom>
        </p:spPr>
      </p:pic>
      <p:pic>
        <p:nvPicPr>
          <p:cNvPr id="10" name="Picture 9"/>
          <p:cNvPicPr>
            <a:picLocks noChangeAspect="1"/>
          </p:cNvPicPr>
          <p:nvPr userDrawn="1"/>
        </p:nvPicPr>
        <p:blipFill>
          <a:blip r:embed="rId17" cstate="print">
            <a:extLst>
              <a:ext uri="{28A0092B-C50C-407E-A947-70E740481C1C}">
                <a14:useLocalDpi xmlns:a14="http://schemas.microsoft.com/office/drawing/2010/main" val="0"/>
              </a:ext>
            </a:extLst>
          </a:blip>
          <a:stretch>
            <a:fillRect/>
          </a:stretch>
        </p:blipFill>
        <p:spPr>
          <a:xfrm>
            <a:off x="10734628" y="364808"/>
            <a:ext cx="619172" cy="619172"/>
          </a:xfrm>
          <a:prstGeom prst="rect">
            <a:avLst/>
          </a:prstGeom>
        </p:spPr>
      </p:pic>
    </p:spTree>
    <p:extLst>
      <p:ext uri="{BB962C8B-B14F-4D97-AF65-F5344CB8AC3E}">
        <p14:creationId xmlns:p14="http://schemas.microsoft.com/office/powerpoint/2010/main" val="436756828"/>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 id="2147483723" r:id="rId12"/>
    <p:sldLayoutId id="2147483724" r:id="rId13"/>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hf hdr="0" ftr="0"/>
  <p:txStyles>
    <p:titleStyle>
      <a:lvl1pPr algn="l" defTabSz="914400" rtl="0" eaLnBrk="1" latinLnBrk="0" hangingPunct="1">
        <a:lnSpc>
          <a:spcPct val="90000"/>
        </a:lnSpc>
        <a:spcBef>
          <a:spcPct val="0"/>
        </a:spcBef>
        <a:buNone/>
        <a:defRPr sz="3600" kern="1200" spc="-15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2800" kern="1200" spc="-15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spc="-15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spc="-15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spc="-15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spc="-15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5.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5.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5.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5.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4122928"/>
            <a:ext cx="10515600" cy="2125472"/>
          </a:xfrm>
        </p:spPr>
        <p:txBody>
          <a:bodyPr>
            <a:normAutofit/>
          </a:bodyPr>
          <a:lstStyle/>
          <a:p>
            <a:r>
              <a:rPr lang="en-GB" sz="2600" dirty="0" smtClean="0"/>
              <a:t>Two technologies to be characterized:</a:t>
            </a:r>
          </a:p>
          <a:p>
            <a:pPr marL="457200" indent="-457200">
              <a:buFont typeface="Arial" panose="020B0604020202020204" pitchFamily="34" charset="0"/>
              <a:buChar char="•"/>
            </a:pPr>
            <a:r>
              <a:rPr lang="en-GB" sz="2600" i="1" u="sng" dirty="0" smtClean="0"/>
              <a:t>River</a:t>
            </a:r>
            <a:r>
              <a:rPr lang="en-GB" sz="2600" dirty="0" smtClean="0"/>
              <a:t> = primary resource</a:t>
            </a:r>
          </a:p>
          <a:p>
            <a:pPr marL="457200" indent="-457200">
              <a:buFont typeface="Arial" panose="020B0604020202020204" pitchFamily="34" charset="0"/>
              <a:buChar char="•"/>
            </a:pPr>
            <a:r>
              <a:rPr lang="en-GB" sz="2600" i="1" u="sng" dirty="0" smtClean="0"/>
              <a:t>Hydropower plant</a:t>
            </a:r>
            <a:r>
              <a:rPr lang="en-GB" sz="2600" dirty="0" smtClean="0"/>
              <a:t> = electricity generation (transformation) technology</a:t>
            </a:r>
          </a:p>
          <a:p>
            <a:pPr marL="457200" indent="-457200">
              <a:buFont typeface="Arial" panose="020B0604020202020204" pitchFamily="34" charset="0"/>
              <a:buChar char="•"/>
            </a:pPr>
            <a:r>
              <a:rPr lang="en-GB" sz="2600" i="1" u="sng" dirty="0" smtClean="0"/>
              <a:t>Dam</a:t>
            </a:r>
            <a:r>
              <a:rPr lang="en-GB" sz="2600" dirty="0" smtClean="0"/>
              <a:t> = storage technology</a:t>
            </a:r>
            <a:endParaRPr lang="en-GB" sz="2600" dirty="0"/>
          </a:p>
        </p:txBody>
      </p:sp>
      <p:sp>
        <p:nvSpPr>
          <p:cNvPr id="3" name="Date Placeholder 2"/>
          <p:cNvSpPr>
            <a:spLocks noGrp="1"/>
          </p:cNvSpPr>
          <p:nvPr>
            <p:ph type="dt" sz="half" idx="10"/>
          </p:nvPr>
        </p:nvSpPr>
        <p:spPr/>
        <p:txBody>
          <a:bodyPr/>
          <a:lstStyle/>
          <a:p>
            <a:pPr>
              <a:defRPr/>
            </a:pPr>
            <a:r>
              <a:rPr lang="sv-SE" smtClean="0">
                <a:solidFill>
                  <a:prstClr val="black">
                    <a:tint val="75000"/>
                  </a:prstClr>
                </a:solidFill>
              </a:rPr>
              <a:t>04/2019</a:t>
            </a:r>
            <a:endParaRPr lang="en-US" dirty="0">
              <a:solidFill>
                <a:prstClr val="black">
                  <a:tint val="75000"/>
                </a:prstClr>
              </a:solidFill>
            </a:endParaRPr>
          </a:p>
        </p:txBody>
      </p:sp>
      <p:sp>
        <p:nvSpPr>
          <p:cNvPr id="4" name="Slide Number Placeholder 3"/>
          <p:cNvSpPr>
            <a:spLocks noGrp="1"/>
          </p:cNvSpPr>
          <p:nvPr>
            <p:ph type="sldNum" sz="quarter" idx="12"/>
          </p:nvPr>
        </p:nvSpPr>
        <p:spPr/>
        <p:txBody>
          <a:bodyPr/>
          <a:lstStyle/>
          <a:p>
            <a:pPr>
              <a:defRPr/>
            </a:pPr>
            <a:fld id="{92A4DE5B-D266-47DA-B86B-5B95BCF9A6FB}" type="slidenum">
              <a:rPr lang="en-US" smtClean="0">
                <a:solidFill>
                  <a:prstClr val="black">
                    <a:tint val="75000"/>
                  </a:prstClr>
                </a:solidFill>
              </a:rPr>
              <a:pPr>
                <a:defRPr/>
              </a:pPr>
              <a:t>1</a:t>
            </a:fld>
            <a:endParaRPr lang="en-US" dirty="0">
              <a:solidFill>
                <a:prstClr val="black">
                  <a:tint val="75000"/>
                </a:prstClr>
              </a:solidFill>
            </a:endParaRPr>
          </a:p>
        </p:txBody>
      </p:sp>
      <p:sp>
        <p:nvSpPr>
          <p:cNvPr id="5" name="Title 4"/>
          <p:cNvSpPr>
            <a:spLocks noGrp="1"/>
          </p:cNvSpPr>
          <p:nvPr>
            <p:ph type="title"/>
          </p:nvPr>
        </p:nvSpPr>
        <p:spPr/>
        <p:txBody>
          <a:bodyPr/>
          <a:lstStyle/>
          <a:p>
            <a:r>
              <a:rPr lang="en-GB" dirty="0" smtClean="0"/>
              <a:t>Defining Hydropower Generation Technologies </a:t>
            </a:r>
            <a:br>
              <a:rPr lang="en-GB" dirty="0" smtClean="0"/>
            </a:br>
            <a:r>
              <a:rPr lang="en-GB" dirty="0" smtClean="0"/>
              <a:t>(Hydro Dam) in </a:t>
            </a:r>
            <a:r>
              <a:rPr lang="en-GB" dirty="0" err="1" smtClean="0"/>
              <a:t>OSeMOSYS</a:t>
            </a:r>
            <a:endParaRPr lang="en-GB" dirty="0"/>
          </a:p>
        </p:txBody>
      </p:sp>
      <p:sp>
        <p:nvSpPr>
          <p:cNvPr id="6" name="Rectangle 5"/>
          <p:cNvSpPr/>
          <p:nvPr/>
        </p:nvSpPr>
        <p:spPr>
          <a:xfrm>
            <a:off x="3208249" y="1847797"/>
            <a:ext cx="1651000" cy="804672"/>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sv-SE" sz="2200" dirty="0" err="1" smtClean="0">
                <a:latin typeface="+mj-lt"/>
                <a:cs typeface="Times New Roman" panose="02020603050405020304" pitchFamily="18" charset="0"/>
              </a:rPr>
              <a:t>Hydropower</a:t>
            </a:r>
            <a:endParaRPr lang="fr-FR" sz="2200" dirty="0">
              <a:latin typeface="+mj-lt"/>
              <a:cs typeface="Times New Roman" panose="02020603050405020304" pitchFamily="18" charset="0"/>
            </a:endParaRPr>
          </a:p>
        </p:txBody>
      </p:sp>
      <p:cxnSp>
        <p:nvCxnSpPr>
          <p:cNvPr id="7" name="Straight Arrow Connector 6"/>
          <p:cNvCxnSpPr/>
          <p:nvPr/>
        </p:nvCxnSpPr>
        <p:spPr>
          <a:xfrm>
            <a:off x="4881419" y="2317465"/>
            <a:ext cx="2286000"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8" name="TextBox 7"/>
          <p:cNvSpPr txBox="1"/>
          <p:nvPr/>
        </p:nvSpPr>
        <p:spPr>
          <a:xfrm>
            <a:off x="4859249" y="1969021"/>
            <a:ext cx="2294313" cy="290946"/>
          </a:xfrm>
          <a:prstGeom prst="rect">
            <a:avLst/>
          </a:prstGeom>
          <a:ln w="28575">
            <a:noFill/>
          </a:ln>
        </p:spPr>
        <p:txBody>
          <a:bodyPr vert="horz" wrap="square" lIns="91440" tIns="0" rIns="91440" bIns="0" rtlCol="0" anchor="t">
            <a:noAutofit/>
          </a:bodyPr>
          <a:lstStyle/>
          <a:p>
            <a:pPr indent="0"/>
            <a:r>
              <a:rPr lang="sv-SE" dirty="0" err="1">
                <a:latin typeface="+mj-lt"/>
                <a:cs typeface="Times New Roman" panose="02020603050405020304" pitchFamily="18" charset="0"/>
              </a:rPr>
              <a:t>Secondary</a:t>
            </a:r>
            <a:r>
              <a:rPr lang="sv-SE" dirty="0">
                <a:latin typeface="+mj-lt"/>
                <a:cs typeface="Times New Roman" panose="02020603050405020304" pitchFamily="18" charset="0"/>
              </a:rPr>
              <a:t> </a:t>
            </a:r>
            <a:r>
              <a:rPr lang="sv-SE" dirty="0" err="1">
                <a:latin typeface="+mj-lt"/>
                <a:cs typeface="Times New Roman" panose="02020603050405020304" pitchFamily="18" charset="0"/>
              </a:rPr>
              <a:t>Electricity</a:t>
            </a:r>
            <a:endParaRPr lang="fr-FR" dirty="0">
              <a:latin typeface="+mj-lt"/>
              <a:cs typeface="Times New Roman" panose="02020603050405020304" pitchFamily="18" charset="0"/>
            </a:endParaRPr>
          </a:p>
        </p:txBody>
      </p:sp>
      <p:sp>
        <p:nvSpPr>
          <p:cNvPr id="9" name="Rectangle 8"/>
          <p:cNvSpPr/>
          <p:nvPr/>
        </p:nvSpPr>
        <p:spPr>
          <a:xfrm>
            <a:off x="838200" y="1857631"/>
            <a:ext cx="1188720" cy="804672"/>
          </a:xfrm>
          <a:prstGeom prst="rect">
            <a:avLst/>
          </a:prstGeom>
          <a:ln w="28575"/>
        </p:spPr>
        <p:style>
          <a:lnRef idx="2">
            <a:schemeClr val="dk1"/>
          </a:lnRef>
          <a:fillRef idx="1">
            <a:schemeClr val="lt1"/>
          </a:fillRef>
          <a:effectRef idx="0">
            <a:schemeClr val="dk1"/>
          </a:effectRef>
          <a:fontRef idx="minor">
            <a:schemeClr val="dk1"/>
          </a:fontRef>
        </p:style>
        <p:txBody>
          <a:bodyPr rtlCol="0" anchor="ctr"/>
          <a:lstStyle/>
          <a:p>
            <a:pPr algn="ctr"/>
            <a:r>
              <a:rPr lang="sv-SE" sz="2200" dirty="0">
                <a:latin typeface="+mj-lt"/>
                <a:cs typeface="Times New Roman" panose="02020603050405020304" pitchFamily="18" charset="0"/>
              </a:rPr>
              <a:t>River</a:t>
            </a:r>
            <a:endParaRPr lang="fr-FR" sz="2200" dirty="0">
              <a:latin typeface="+mj-lt"/>
              <a:cs typeface="Times New Roman" panose="02020603050405020304" pitchFamily="18" charset="0"/>
            </a:endParaRPr>
          </a:p>
        </p:txBody>
      </p:sp>
      <p:cxnSp>
        <p:nvCxnSpPr>
          <p:cNvPr id="10" name="Straight Arrow Connector 9"/>
          <p:cNvCxnSpPr/>
          <p:nvPr/>
        </p:nvCxnSpPr>
        <p:spPr>
          <a:xfrm>
            <a:off x="2037080" y="2326471"/>
            <a:ext cx="1188720" cy="0"/>
          </a:xfrm>
          <a:prstGeom prst="straightConnector1">
            <a:avLst/>
          </a:prstGeom>
          <a:ln w="28575">
            <a:tailEnd type="triangle"/>
          </a:ln>
        </p:spPr>
        <p:style>
          <a:lnRef idx="1">
            <a:schemeClr val="dk1"/>
          </a:lnRef>
          <a:fillRef idx="0">
            <a:schemeClr val="dk1"/>
          </a:fillRef>
          <a:effectRef idx="0">
            <a:schemeClr val="dk1"/>
          </a:effectRef>
          <a:fontRef idx="minor">
            <a:schemeClr val="tx1"/>
          </a:fontRef>
        </p:style>
      </p:cxnSp>
      <p:sp>
        <p:nvSpPr>
          <p:cNvPr id="11" name="TextBox 10"/>
          <p:cNvSpPr txBox="1"/>
          <p:nvPr/>
        </p:nvSpPr>
        <p:spPr>
          <a:xfrm>
            <a:off x="2083502" y="1965906"/>
            <a:ext cx="882535" cy="290946"/>
          </a:xfrm>
          <a:prstGeom prst="rect">
            <a:avLst/>
          </a:prstGeom>
          <a:ln w="28575">
            <a:noFill/>
          </a:ln>
        </p:spPr>
        <p:txBody>
          <a:bodyPr vert="horz" wrap="square" lIns="91440" tIns="0" rIns="91440" bIns="0" rtlCol="0" anchor="t">
            <a:noAutofit/>
          </a:bodyPr>
          <a:lstStyle/>
          <a:p>
            <a:pPr indent="0"/>
            <a:r>
              <a:rPr lang="sv-SE" dirty="0" err="1">
                <a:latin typeface="+mj-lt"/>
                <a:cs typeface="Times New Roman" panose="02020603050405020304" pitchFamily="18" charset="0"/>
              </a:rPr>
              <a:t>Water</a:t>
            </a:r>
            <a:endParaRPr lang="fr-FR" dirty="0">
              <a:latin typeface="+mj-lt"/>
              <a:cs typeface="Times New Roman" panose="02020603050405020304" pitchFamily="18" charset="0"/>
            </a:endParaRPr>
          </a:p>
        </p:txBody>
      </p:sp>
      <p:cxnSp>
        <p:nvCxnSpPr>
          <p:cNvPr id="13" name="Straight Arrow Connector 12"/>
          <p:cNvCxnSpPr/>
          <p:nvPr/>
        </p:nvCxnSpPr>
        <p:spPr>
          <a:xfrm>
            <a:off x="3883431" y="2652469"/>
            <a:ext cx="0" cy="4572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p:nvPr/>
        </p:nvCxnSpPr>
        <p:spPr>
          <a:xfrm rot="10800000">
            <a:off x="4299991" y="2642309"/>
            <a:ext cx="0" cy="457200"/>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Rectangle 14"/>
          <p:cNvSpPr/>
          <p:nvPr/>
        </p:nvSpPr>
        <p:spPr>
          <a:xfrm>
            <a:off x="3230419" y="3109669"/>
            <a:ext cx="1651000" cy="556059"/>
          </a:xfrm>
          <a:prstGeom prst="rect">
            <a:avLst/>
          </a:pr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fr-FR" sz="2200" dirty="0" smtClean="0">
                <a:solidFill>
                  <a:schemeClr val="tx1"/>
                </a:solidFill>
              </a:rPr>
              <a:t>Dam</a:t>
            </a:r>
            <a:endParaRPr lang="fr-FR" sz="2200" dirty="0">
              <a:solidFill>
                <a:schemeClr val="tx1"/>
              </a:solidFill>
            </a:endParaRPr>
          </a:p>
        </p:txBody>
      </p:sp>
      <p:pic>
        <p:nvPicPr>
          <p:cNvPr id="12" name="Audio 11">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108502110"/>
      </p:ext>
    </p:extLst>
  </p:cSld>
  <p:clrMapOvr>
    <a:masterClrMapping/>
  </p:clrMapOvr>
  <mc:AlternateContent xmlns:mc="http://schemas.openxmlformats.org/markup-compatibility/2006" xmlns:p14="http://schemas.microsoft.com/office/powerpoint/2010/main">
    <mc:Choice Requires="p14">
      <p:transition spd="med" p14:dur="700" advTm="43145">
        <p:fade/>
      </p:transition>
    </mc:Choice>
    <mc:Fallback xmlns="">
      <p:transition spd="med" advTm="4314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2"/>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616148"/>
            <a:ext cx="10515600" cy="4740201"/>
          </a:xfrm>
        </p:spPr>
        <p:txBody>
          <a:bodyPr>
            <a:normAutofit/>
          </a:bodyPr>
          <a:lstStyle/>
          <a:p>
            <a:pPr algn="just"/>
            <a:r>
              <a:rPr lang="en-US" dirty="0"/>
              <a:t>In </a:t>
            </a:r>
            <a:r>
              <a:rPr lang="en-US" dirty="0" err="1"/>
              <a:t>OSeMOSYS</a:t>
            </a:r>
            <a:r>
              <a:rPr lang="en-US" dirty="0"/>
              <a:t>, </a:t>
            </a:r>
            <a:r>
              <a:rPr lang="en-US" dirty="0" smtClean="0"/>
              <a:t>hydro dams are characterized </a:t>
            </a:r>
            <a:r>
              <a:rPr lang="en-US" dirty="0"/>
              <a:t>by </a:t>
            </a:r>
            <a:r>
              <a:rPr lang="en-US" dirty="0" smtClean="0"/>
              <a:t>the following </a:t>
            </a:r>
            <a:r>
              <a:rPr lang="en-US" dirty="0"/>
              <a:t>parameters</a:t>
            </a:r>
            <a:r>
              <a:rPr lang="en-US" dirty="0" smtClean="0"/>
              <a:t>:</a:t>
            </a:r>
          </a:p>
          <a:p>
            <a:pPr algn="just"/>
            <a:r>
              <a:rPr lang="en-US" dirty="0" smtClean="0"/>
              <a:t>For the </a:t>
            </a:r>
            <a:r>
              <a:rPr lang="en-US" i="1" u="sng" dirty="0" smtClean="0"/>
              <a:t>River</a:t>
            </a:r>
            <a:r>
              <a:rPr lang="en-US" dirty="0" smtClean="0"/>
              <a:t>:</a:t>
            </a:r>
          </a:p>
          <a:p>
            <a:pPr marL="342900" indent="-342900" algn="just">
              <a:spcBef>
                <a:spcPts val="600"/>
              </a:spcBef>
              <a:buFont typeface="Arial" panose="020B0604020202020204" pitchFamily="34" charset="0"/>
              <a:buChar char="•"/>
            </a:pPr>
            <a:r>
              <a:rPr lang="en-US" sz="2400" b="1" dirty="0" err="1"/>
              <a:t>OutputActivityRatio</a:t>
            </a:r>
            <a:r>
              <a:rPr lang="en-US" sz="2400" dirty="0"/>
              <a:t>: defines the </a:t>
            </a:r>
            <a:r>
              <a:rPr lang="en-US" sz="2400" dirty="0" smtClean="0"/>
              <a:t>output of the technology (i.e</a:t>
            </a:r>
            <a:r>
              <a:rPr lang="en-US" sz="2400" dirty="0"/>
              <a:t>. </a:t>
            </a:r>
            <a:r>
              <a:rPr lang="en-US" sz="2400" dirty="0" smtClean="0"/>
              <a:t>Water)</a:t>
            </a:r>
          </a:p>
          <a:p>
            <a:pPr marL="342900" indent="-342900">
              <a:spcBef>
                <a:spcPts val="600"/>
              </a:spcBef>
              <a:buFont typeface="Arial" panose="020B0604020202020204" pitchFamily="34" charset="0"/>
              <a:buChar char="•"/>
            </a:pPr>
            <a:r>
              <a:rPr lang="en-US" sz="2400" b="1" dirty="0" err="1"/>
              <a:t>CapacityFactor</a:t>
            </a:r>
            <a:r>
              <a:rPr lang="en-US" sz="2400" dirty="0"/>
              <a:t>: represents the variability in water flow throughout the </a:t>
            </a:r>
            <a:r>
              <a:rPr lang="en-US" sz="2400" dirty="0" smtClean="0"/>
              <a:t>year</a:t>
            </a:r>
          </a:p>
          <a:p>
            <a:pPr marL="342900" indent="-342900">
              <a:spcBef>
                <a:spcPts val="600"/>
              </a:spcBef>
              <a:buFont typeface="Arial" panose="020B0604020202020204" pitchFamily="34" charset="0"/>
              <a:buChar char="•"/>
            </a:pPr>
            <a:r>
              <a:rPr lang="en-US" sz="2400" b="1" dirty="0" err="1"/>
              <a:t>TotalAnnualMaxCapacity</a:t>
            </a:r>
            <a:r>
              <a:rPr lang="en-US" sz="2400" b="1" dirty="0"/>
              <a:t>, </a:t>
            </a:r>
            <a:r>
              <a:rPr lang="en-US" sz="2400" b="1" dirty="0" err="1"/>
              <a:t>TotalAnnualMinCapacity</a:t>
            </a:r>
            <a:r>
              <a:rPr lang="en-US" sz="2400" b="1" dirty="0"/>
              <a:t> [GW]</a:t>
            </a:r>
            <a:r>
              <a:rPr lang="en-US" sz="2400" dirty="0"/>
              <a:t>: defines the maximum/minimum rate of water flow</a:t>
            </a:r>
            <a:r>
              <a:rPr lang="en-US" sz="2400" dirty="0" smtClean="0">
                <a:solidFill>
                  <a:schemeClr val="dk1"/>
                </a:solidFill>
              </a:rPr>
              <a:t>.</a:t>
            </a:r>
            <a:endParaRPr lang="en-US" sz="2400" dirty="0" smtClean="0"/>
          </a:p>
          <a:p>
            <a:r>
              <a:rPr lang="en-US" sz="2400" dirty="0" smtClean="0"/>
              <a:t>Optional:</a:t>
            </a:r>
          </a:p>
          <a:p>
            <a:pPr marL="342900" indent="-342900">
              <a:spcBef>
                <a:spcPts val="600"/>
              </a:spcBef>
              <a:buFont typeface="Arial" panose="020B0604020202020204" pitchFamily="34" charset="0"/>
              <a:buChar char="•"/>
            </a:pPr>
            <a:r>
              <a:rPr lang="en-US" sz="2400" b="1" dirty="0" err="1" smtClean="0"/>
              <a:t>TotalTechnologyAnnualActivityUpperLimit</a:t>
            </a:r>
            <a:r>
              <a:rPr lang="en-US" sz="2400" b="1" dirty="0" smtClean="0"/>
              <a:t> [PJ]</a:t>
            </a:r>
            <a:r>
              <a:rPr lang="en-US" sz="2400" dirty="0" smtClean="0"/>
              <a:t>: </a:t>
            </a:r>
            <a:r>
              <a:rPr lang="en-US" sz="2400" dirty="0"/>
              <a:t>defines the (estimated) maximum volume of water going through the river in each </a:t>
            </a:r>
            <a:r>
              <a:rPr lang="en-US" sz="2400" dirty="0" smtClean="0"/>
              <a:t>year</a:t>
            </a:r>
          </a:p>
          <a:p>
            <a:pPr marL="342900" indent="-342900">
              <a:buFont typeface="Arial" panose="020B0604020202020204" pitchFamily="34" charset="0"/>
              <a:buChar char="•"/>
            </a:pPr>
            <a:endParaRPr lang="en-US" sz="2400" b="1" dirty="0"/>
          </a:p>
        </p:txBody>
      </p:sp>
      <p:sp>
        <p:nvSpPr>
          <p:cNvPr id="4" name="Slide Number Placeholder 3"/>
          <p:cNvSpPr>
            <a:spLocks noGrp="1"/>
          </p:cNvSpPr>
          <p:nvPr>
            <p:ph type="sldNum" sz="quarter" idx="12"/>
          </p:nvPr>
        </p:nvSpPr>
        <p:spPr/>
        <p:txBody>
          <a:bodyPr/>
          <a:lstStyle/>
          <a:p>
            <a:fld id="{92A4DE5B-D266-47DA-B86B-5B95BCF9A6FB}" type="slidenum">
              <a:rPr lang="en-US" smtClean="0"/>
              <a:t>2</a:t>
            </a:fld>
            <a:endParaRPr lang="en-US" dirty="0"/>
          </a:p>
        </p:txBody>
      </p:sp>
      <p:sp>
        <p:nvSpPr>
          <p:cNvPr id="5" name="Title 4"/>
          <p:cNvSpPr>
            <a:spLocks noGrp="1"/>
          </p:cNvSpPr>
          <p:nvPr>
            <p:ph type="title"/>
          </p:nvPr>
        </p:nvSpPr>
        <p:spPr/>
        <p:txBody>
          <a:bodyPr/>
          <a:lstStyle/>
          <a:p>
            <a:r>
              <a:rPr lang="sv-SE" dirty="0" err="1"/>
              <a:t>Defining</a:t>
            </a:r>
            <a:r>
              <a:rPr lang="sv-SE" dirty="0"/>
              <a:t> </a:t>
            </a:r>
            <a:r>
              <a:rPr lang="sv-SE" dirty="0" err="1"/>
              <a:t>Hydropower</a:t>
            </a:r>
            <a:r>
              <a:rPr lang="sv-SE" dirty="0"/>
              <a:t> Generation Technologies </a:t>
            </a:r>
            <a:br>
              <a:rPr lang="sv-SE" dirty="0"/>
            </a:br>
            <a:r>
              <a:rPr lang="sv-SE" dirty="0" smtClean="0"/>
              <a:t>(Hydro Dam) </a:t>
            </a:r>
            <a:r>
              <a:rPr lang="en-US" dirty="0"/>
              <a:t>in </a:t>
            </a:r>
            <a:r>
              <a:rPr lang="en-US" dirty="0" err="1"/>
              <a:t>OSeMOSYS</a:t>
            </a:r>
            <a:endParaRPr lang="fr-FR" dirty="0"/>
          </a:p>
        </p:txBody>
      </p:sp>
      <p:sp>
        <p:nvSpPr>
          <p:cNvPr id="3" name="Date Placeholder 2"/>
          <p:cNvSpPr>
            <a:spLocks noGrp="1"/>
          </p:cNvSpPr>
          <p:nvPr>
            <p:ph type="dt" sz="half" idx="10"/>
          </p:nvPr>
        </p:nvSpPr>
        <p:spPr/>
        <p:txBody>
          <a:bodyPr/>
          <a:lstStyle/>
          <a:p>
            <a:pPr>
              <a:defRPr/>
            </a:pPr>
            <a:r>
              <a:rPr lang="sv-SE" smtClean="0">
                <a:solidFill>
                  <a:prstClr val="black">
                    <a:tint val="75000"/>
                  </a:prstClr>
                </a:solidFill>
              </a:rPr>
              <a:t>04/2019</a:t>
            </a:r>
            <a:endParaRPr lang="en-US" dirty="0">
              <a:solidFill>
                <a:prstClr val="black">
                  <a:tint val="75000"/>
                </a:prstClr>
              </a:solidFill>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99695372"/>
      </p:ext>
    </p:extLst>
  </p:cSld>
  <p:clrMapOvr>
    <a:masterClrMapping/>
  </p:clrMapOvr>
  <mc:AlternateContent xmlns:mc="http://schemas.openxmlformats.org/markup-compatibility/2006" xmlns:p14="http://schemas.microsoft.com/office/powerpoint/2010/main">
    <mc:Choice Requires="p14">
      <p:transition spd="med" p14:dur="700" advTm="45536">
        <p:fade/>
      </p:transition>
    </mc:Choice>
    <mc:Fallback xmlns="">
      <p:transition spd="med" advTm="45536">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616148"/>
            <a:ext cx="10515600" cy="4740201"/>
          </a:xfrm>
        </p:spPr>
        <p:txBody>
          <a:bodyPr>
            <a:normAutofit lnSpcReduction="10000"/>
          </a:bodyPr>
          <a:lstStyle/>
          <a:p>
            <a:pPr algn="just"/>
            <a:r>
              <a:rPr lang="en-US" dirty="0"/>
              <a:t>In </a:t>
            </a:r>
            <a:r>
              <a:rPr lang="en-US" dirty="0" err="1"/>
              <a:t>OSeMOSYS</a:t>
            </a:r>
            <a:r>
              <a:rPr lang="en-US" dirty="0"/>
              <a:t>, </a:t>
            </a:r>
            <a:r>
              <a:rPr lang="en-US" dirty="0" smtClean="0"/>
              <a:t>hydro dams are characterized </a:t>
            </a:r>
            <a:r>
              <a:rPr lang="en-US" dirty="0"/>
              <a:t>by </a:t>
            </a:r>
            <a:r>
              <a:rPr lang="en-US" dirty="0" smtClean="0"/>
              <a:t>the following </a:t>
            </a:r>
            <a:r>
              <a:rPr lang="en-US" dirty="0"/>
              <a:t>parameters</a:t>
            </a:r>
            <a:r>
              <a:rPr lang="en-US" dirty="0" smtClean="0"/>
              <a:t>:</a:t>
            </a:r>
          </a:p>
          <a:p>
            <a:pPr algn="just"/>
            <a:r>
              <a:rPr lang="en-US" dirty="0" smtClean="0"/>
              <a:t>For the </a:t>
            </a:r>
            <a:r>
              <a:rPr lang="en-US" i="1" u="sng" dirty="0" smtClean="0"/>
              <a:t>Hydropower plant</a:t>
            </a:r>
            <a:r>
              <a:rPr lang="en-US" dirty="0" smtClean="0"/>
              <a:t>:</a:t>
            </a:r>
          </a:p>
          <a:p>
            <a:pPr marL="342900" indent="-342900">
              <a:spcBef>
                <a:spcPts val="600"/>
              </a:spcBef>
              <a:buFont typeface="Arial" panose="020B0604020202020204" pitchFamily="34" charset="0"/>
              <a:buChar char="•"/>
            </a:pPr>
            <a:r>
              <a:rPr lang="en-US" sz="2400" b="1" dirty="0" err="1" smtClean="0"/>
              <a:t>InputActivityRatio</a:t>
            </a:r>
            <a:r>
              <a:rPr lang="en-US" sz="2400" dirty="0" smtClean="0"/>
              <a:t>: defines </a:t>
            </a:r>
            <a:r>
              <a:rPr lang="en-US" sz="2400" dirty="0"/>
              <a:t>the rate of fuel consumed (i.e. W</a:t>
            </a:r>
            <a:r>
              <a:rPr lang="en-US" sz="2400" dirty="0" smtClean="0"/>
              <a:t>ater)</a:t>
            </a:r>
          </a:p>
          <a:p>
            <a:pPr marL="342900" indent="-342900">
              <a:spcBef>
                <a:spcPts val="600"/>
              </a:spcBef>
              <a:buFont typeface="Arial" panose="020B0604020202020204" pitchFamily="34" charset="0"/>
              <a:buChar char="•"/>
            </a:pPr>
            <a:r>
              <a:rPr lang="en-US" sz="2400" b="1" dirty="0" err="1" smtClean="0"/>
              <a:t>OutputActivityRatio</a:t>
            </a:r>
            <a:r>
              <a:rPr lang="en-US" sz="2400" dirty="0"/>
              <a:t>: defines the rate of fuel provided (i.e. </a:t>
            </a:r>
            <a:r>
              <a:rPr lang="en-US" sz="2400" dirty="0" err="1"/>
              <a:t>Stored_Energy</a:t>
            </a:r>
            <a:r>
              <a:rPr lang="en-US" sz="2400" dirty="0"/>
              <a:t> and  Electricity</a:t>
            </a:r>
            <a:r>
              <a:rPr lang="en-US" sz="2400" dirty="0" smtClean="0"/>
              <a:t>); in this case 2 modes of operation are considered: one for storing energy to the dam, one to provide electricity to the grid.</a:t>
            </a:r>
            <a:endParaRPr lang="en-US" sz="2400" dirty="0"/>
          </a:p>
          <a:p>
            <a:pPr marL="342900" indent="-342900">
              <a:spcBef>
                <a:spcPts val="600"/>
              </a:spcBef>
              <a:buFont typeface="Arial" panose="020B0604020202020204" pitchFamily="34" charset="0"/>
              <a:buChar char="•"/>
            </a:pPr>
            <a:r>
              <a:rPr lang="en-US" sz="2400" b="1" dirty="0" err="1"/>
              <a:t>CapitalCost</a:t>
            </a:r>
            <a:r>
              <a:rPr lang="en-US" sz="2400" b="1" dirty="0"/>
              <a:t> [M$/GW or $/kW]</a:t>
            </a:r>
            <a:r>
              <a:rPr lang="en-US" sz="2400" dirty="0"/>
              <a:t>: defines the overnight investment cost of the </a:t>
            </a:r>
            <a:r>
              <a:rPr lang="en-US" sz="2400" dirty="0" smtClean="0"/>
              <a:t>plant</a:t>
            </a:r>
          </a:p>
          <a:p>
            <a:pPr marL="342900" indent="-342900">
              <a:spcBef>
                <a:spcPts val="600"/>
              </a:spcBef>
              <a:buFont typeface="Arial" panose="020B0604020202020204" pitchFamily="34" charset="0"/>
              <a:buChar char="•"/>
            </a:pPr>
            <a:r>
              <a:rPr lang="en-US" sz="2400" b="1" dirty="0" err="1" smtClean="0"/>
              <a:t>FixedCost</a:t>
            </a:r>
            <a:r>
              <a:rPr lang="en-US" sz="2400" b="1" dirty="0" smtClean="0"/>
              <a:t> </a:t>
            </a:r>
            <a:r>
              <a:rPr lang="en-US" sz="2400" b="1" dirty="0"/>
              <a:t>[M$/GW or $/kW]</a:t>
            </a:r>
            <a:r>
              <a:rPr lang="en-US" sz="2400" dirty="0"/>
              <a:t>: defines the fixed Operation &amp; Maintenance </a:t>
            </a:r>
            <a:r>
              <a:rPr lang="en-US" sz="2400" dirty="0" smtClean="0"/>
              <a:t>cost</a:t>
            </a:r>
          </a:p>
          <a:p>
            <a:pPr marL="342900" indent="-342900">
              <a:spcBef>
                <a:spcPts val="600"/>
              </a:spcBef>
              <a:buFont typeface="Arial" panose="020B0604020202020204" pitchFamily="34" charset="0"/>
              <a:buChar char="•"/>
            </a:pPr>
            <a:r>
              <a:rPr lang="en-US" sz="2400" b="1" dirty="0" err="1" smtClean="0"/>
              <a:t>VariableCost</a:t>
            </a:r>
            <a:r>
              <a:rPr lang="en-US" sz="2400" b="1" dirty="0" smtClean="0"/>
              <a:t> </a:t>
            </a:r>
            <a:r>
              <a:rPr lang="en-US" sz="2400" b="1" dirty="0"/>
              <a:t>[M$/</a:t>
            </a:r>
            <a:r>
              <a:rPr lang="en-US" sz="2400" b="1" dirty="0" err="1"/>
              <a:t>GWh</a:t>
            </a:r>
            <a:r>
              <a:rPr lang="en-US" sz="2400" b="1" dirty="0"/>
              <a:t>]</a:t>
            </a:r>
            <a:r>
              <a:rPr lang="fr-FR" sz="2400" dirty="0"/>
              <a:t>: </a:t>
            </a:r>
            <a:r>
              <a:rPr lang="fr-FR" sz="2400" dirty="0" err="1"/>
              <a:t>defines</a:t>
            </a:r>
            <a:r>
              <a:rPr lang="fr-FR" sz="2400" dirty="0"/>
              <a:t> the variable </a:t>
            </a:r>
            <a:r>
              <a:rPr lang="fr-FR" sz="2400" dirty="0" err="1"/>
              <a:t>costs</a:t>
            </a:r>
            <a:r>
              <a:rPr lang="fr-FR" sz="2400" dirty="0"/>
              <a:t> of the </a:t>
            </a:r>
            <a:r>
              <a:rPr lang="fr-FR" sz="2400" dirty="0" smtClean="0"/>
              <a:t>plant</a:t>
            </a:r>
          </a:p>
          <a:p>
            <a:pPr marL="342900" indent="-342900">
              <a:spcBef>
                <a:spcPts val="600"/>
              </a:spcBef>
              <a:buFont typeface="Arial" panose="020B0604020202020204" pitchFamily="34" charset="0"/>
              <a:buChar char="•"/>
            </a:pPr>
            <a:r>
              <a:rPr lang="en-US" sz="2400" b="1" dirty="0" err="1" smtClean="0"/>
              <a:t>AvailabilityFactor</a:t>
            </a:r>
            <a:r>
              <a:rPr lang="en-US" sz="2400" dirty="0"/>
              <a:t>: </a:t>
            </a:r>
            <a:r>
              <a:rPr lang="en-US" sz="2400" dirty="0">
                <a:solidFill>
                  <a:schemeClr val="dk1"/>
                </a:solidFill>
              </a:rPr>
              <a:t>capacity available on average over one year expressed as a fraction of the total installed capacity, with value ranging from 0 to 1. It gives the possibility to account for planned outages</a:t>
            </a:r>
            <a:r>
              <a:rPr lang="en-US" sz="2400" dirty="0" smtClean="0">
                <a:solidFill>
                  <a:schemeClr val="dk1"/>
                </a:solidFill>
              </a:rPr>
              <a:t>.</a:t>
            </a:r>
          </a:p>
          <a:p>
            <a:pPr marL="342900" indent="-342900">
              <a:spcBef>
                <a:spcPts val="600"/>
              </a:spcBef>
              <a:buFont typeface="Arial" panose="020B0604020202020204" pitchFamily="34" charset="0"/>
              <a:buChar char="•"/>
            </a:pPr>
            <a:r>
              <a:rPr lang="en-US" sz="2400" b="1" dirty="0" err="1"/>
              <a:t>OperationalLife</a:t>
            </a:r>
            <a:r>
              <a:rPr lang="en-US" sz="2400" b="1" dirty="0"/>
              <a:t> [</a:t>
            </a:r>
            <a:r>
              <a:rPr lang="en-US" sz="2400" b="1" dirty="0" err="1"/>
              <a:t>yr</a:t>
            </a:r>
            <a:r>
              <a:rPr lang="en-US" sz="2400" b="1" dirty="0"/>
              <a:t>]</a:t>
            </a:r>
            <a:r>
              <a:rPr lang="en-US" sz="2400" dirty="0"/>
              <a:t>: defines the lifetime of the </a:t>
            </a:r>
            <a:r>
              <a:rPr lang="en-US" sz="2400" dirty="0" smtClean="0"/>
              <a:t>technology</a:t>
            </a:r>
            <a:endParaRPr lang="fr-FR" sz="2400" dirty="0"/>
          </a:p>
          <a:p>
            <a:endParaRPr lang="en-US" sz="2400" dirty="0" smtClean="0"/>
          </a:p>
          <a:p>
            <a:pPr marL="342900" indent="-342900">
              <a:buFont typeface="Arial" panose="020B0604020202020204" pitchFamily="34" charset="0"/>
              <a:buChar char="•"/>
            </a:pPr>
            <a:endParaRPr lang="en-US" sz="2400" b="1" dirty="0"/>
          </a:p>
        </p:txBody>
      </p:sp>
      <p:sp>
        <p:nvSpPr>
          <p:cNvPr id="4" name="Slide Number Placeholder 3"/>
          <p:cNvSpPr>
            <a:spLocks noGrp="1"/>
          </p:cNvSpPr>
          <p:nvPr>
            <p:ph type="sldNum" sz="quarter" idx="12"/>
          </p:nvPr>
        </p:nvSpPr>
        <p:spPr/>
        <p:txBody>
          <a:bodyPr/>
          <a:lstStyle/>
          <a:p>
            <a:fld id="{92A4DE5B-D266-47DA-B86B-5B95BCF9A6FB}" type="slidenum">
              <a:rPr lang="en-US" smtClean="0"/>
              <a:t>3</a:t>
            </a:fld>
            <a:endParaRPr lang="en-US" dirty="0"/>
          </a:p>
        </p:txBody>
      </p:sp>
      <p:sp>
        <p:nvSpPr>
          <p:cNvPr id="5" name="Title 4"/>
          <p:cNvSpPr>
            <a:spLocks noGrp="1"/>
          </p:cNvSpPr>
          <p:nvPr>
            <p:ph type="title"/>
          </p:nvPr>
        </p:nvSpPr>
        <p:spPr/>
        <p:txBody>
          <a:bodyPr/>
          <a:lstStyle/>
          <a:p>
            <a:r>
              <a:rPr lang="sv-SE" dirty="0" err="1"/>
              <a:t>Defining</a:t>
            </a:r>
            <a:r>
              <a:rPr lang="sv-SE" dirty="0"/>
              <a:t> </a:t>
            </a:r>
            <a:r>
              <a:rPr lang="sv-SE" dirty="0" err="1"/>
              <a:t>Hydropower</a:t>
            </a:r>
            <a:r>
              <a:rPr lang="sv-SE" dirty="0"/>
              <a:t> Generation Technologies </a:t>
            </a:r>
            <a:br>
              <a:rPr lang="sv-SE" dirty="0"/>
            </a:br>
            <a:r>
              <a:rPr lang="sv-SE" dirty="0" smtClean="0"/>
              <a:t>(Hydro Dam) </a:t>
            </a:r>
            <a:r>
              <a:rPr lang="en-US" dirty="0"/>
              <a:t>in </a:t>
            </a:r>
            <a:r>
              <a:rPr lang="en-US" dirty="0" err="1"/>
              <a:t>OSeMOSYS</a:t>
            </a:r>
            <a:endParaRPr lang="fr-FR" dirty="0"/>
          </a:p>
        </p:txBody>
      </p:sp>
      <p:sp>
        <p:nvSpPr>
          <p:cNvPr id="3" name="Date Placeholder 2"/>
          <p:cNvSpPr>
            <a:spLocks noGrp="1"/>
          </p:cNvSpPr>
          <p:nvPr>
            <p:ph type="dt" sz="half" idx="10"/>
          </p:nvPr>
        </p:nvSpPr>
        <p:spPr/>
        <p:txBody>
          <a:bodyPr/>
          <a:lstStyle/>
          <a:p>
            <a:pPr>
              <a:defRPr/>
            </a:pPr>
            <a:r>
              <a:rPr lang="sv-SE" smtClean="0">
                <a:solidFill>
                  <a:prstClr val="black">
                    <a:tint val="75000"/>
                  </a:prstClr>
                </a:solidFill>
              </a:rPr>
              <a:t>04/2019</a:t>
            </a:r>
            <a:endParaRPr lang="en-US" dirty="0">
              <a:solidFill>
                <a:prstClr val="black">
                  <a:tint val="75000"/>
                </a:prstClr>
              </a:solidFill>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44397913"/>
      </p:ext>
    </p:extLst>
  </p:cSld>
  <p:clrMapOvr>
    <a:masterClrMapping/>
  </p:clrMapOvr>
  <mc:AlternateContent xmlns:mc="http://schemas.openxmlformats.org/markup-compatibility/2006" xmlns:p14="http://schemas.microsoft.com/office/powerpoint/2010/main">
    <mc:Choice Requires="p14">
      <p:transition spd="med" p14:dur="700" advTm="69093">
        <p:fade/>
      </p:transition>
    </mc:Choice>
    <mc:Fallback xmlns="">
      <p:transition spd="med" advTm="69093">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616148"/>
            <a:ext cx="10515600" cy="4740201"/>
          </a:xfrm>
        </p:spPr>
        <p:txBody>
          <a:bodyPr>
            <a:normAutofit lnSpcReduction="10000"/>
          </a:bodyPr>
          <a:lstStyle/>
          <a:p>
            <a:pPr algn="just"/>
            <a:r>
              <a:rPr lang="en-US" dirty="0"/>
              <a:t>In </a:t>
            </a:r>
            <a:r>
              <a:rPr lang="en-US" dirty="0" err="1"/>
              <a:t>OSeMOSYS</a:t>
            </a:r>
            <a:r>
              <a:rPr lang="en-US" dirty="0"/>
              <a:t>, </a:t>
            </a:r>
            <a:r>
              <a:rPr lang="en-US" dirty="0" smtClean="0"/>
              <a:t>hydro dams are characterized </a:t>
            </a:r>
            <a:r>
              <a:rPr lang="en-US" dirty="0"/>
              <a:t>by </a:t>
            </a:r>
            <a:r>
              <a:rPr lang="en-US" dirty="0" smtClean="0"/>
              <a:t>the following </a:t>
            </a:r>
            <a:r>
              <a:rPr lang="en-US" dirty="0"/>
              <a:t>parameters</a:t>
            </a:r>
            <a:r>
              <a:rPr lang="en-US" dirty="0" smtClean="0"/>
              <a:t>:</a:t>
            </a:r>
          </a:p>
          <a:p>
            <a:pPr algn="just"/>
            <a:r>
              <a:rPr lang="en-US" dirty="0" smtClean="0"/>
              <a:t>For the </a:t>
            </a:r>
            <a:r>
              <a:rPr lang="en-US" i="1" u="sng" dirty="0" smtClean="0"/>
              <a:t>Hydropower plant</a:t>
            </a:r>
            <a:r>
              <a:rPr lang="en-US" dirty="0" smtClean="0"/>
              <a:t>:</a:t>
            </a:r>
          </a:p>
          <a:p>
            <a:pPr marL="457200" indent="-457200">
              <a:lnSpc>
                <a:spcPct val="100000"/>
              </a:lnSpc>
              <a:spcBef>
                <a:spcPts val="600"/>
              </a:spcBef>
              <a:buFont typeface="Arial" panose="020B0604020202020204" pitchFamily="34" charset="0"/>
              <a:buChar char="•"/>
            </a:pPr>
            <a:r>
              <a:rPr lang="en-US" sz="2400" b="1" dirty="0" err="1"/>
              <a:t>TechnologyToStorage</a:t>
            </a:r>
            <a:r>
              <a:rPr lang="en-US" sz="2400" dirty="0"/>
              <a:t>: </a:t>
            </a:r>
            <a:r>
              <a:rPr lang="en-US" sz="2400" dirty="0" smtClean="0"/>
              <a:t>binary parameter </a:t>
            </a:r>
            <a:r>
              <a:rPr lang="en-GB" sz="2400" dirty="0" smtClean="0"/>
              <a:t>linking the </a:t>
            </a:r>
            <a:r>
              <a:rPr lang="en-GB" sz="2400" dirty="0"/>
              <a:t>technology to the storage facility it charges</a:t>
            </a:r>
            <a:endParaRPr lang="en-US" sz="2400" i="1" dirty="0"/>
          </a:p>
          <a:p>
            <a:pPr marL="457200" indent="-457200">
              <a:lnSpc>
                <a:spcPct val="100000"/>
              </a:lnSpc>
              <a:spcBef>
                <a:spcPts val="600"/>
              </a:spcBef>
              <a:buFont typeface="Arial" panose="020B0604020202020204" pitchFamily="34" charset="0"/>
              <a:buChar char="•"/>
            </a:pPr>
            <a:r>
              <a:rPr lang="en-US" sz="2400" b="1" dirty="0" err="1"/>
              <a:t>TechnologyFromStorage</a:t>
            </a:r>
            <a:r>
              <a:rPr lang="en-US" sz="2400" dirty="0"/>
              <a:t>:</a:t>
            </a:r>
            <a:r>
              <a:rPr lang="en-US" sz="2400" i="1" dirty="0"/>
              <a:t> </a:t>
            </a:r>
            <a:r>
              <a:rPr lang="en-US" sz="2400" dirty="0" smtClean="0"/>
              <a:t>binary </a:t>
            </a:r>
            <a:r>
              <a:rPr lang="en-US" sz="2400" dirty="0"/>
              <a:t>parameter </a:t>
            </a:r>
            <a:r>
              <a:rPr lang="en-GB" sz="2400" dirty="0" smtClean="0"/>
              <a:t>linking the </a:t>
            </a:r>
            <a:r>
              <a:rPr lang="en-GB" sz="2400" dirty="0"/>
              <a:t>storage facility to the technology it feeds</a:t>
            </a:r>
            <a:r>
              <a:rPr lang="en-US" sz="2400" dirty="0"/>
              <a:t> </a:t>
            </a:r>
            <a:endParaRPr lang="en-US" sz="2400" dirty="0" smtClean="0"/>
          </a:p>
          <a:p>
            <a:pPr marL="457200" indent="-457200">
              <a:lnSpc>
                <a:spcPct val="100000"/>
              </a:lnSpc>
              <a:spcBef>
                <a:spcPts val="600"/>
              </a:spcBef>
              <a:buFont typeface="Arial" panose="020B0604020202020204" pitchFamily="34" charset="0"/>
              <a:buChar char="•"/>
            </a:pPr>
            <a:r>
              <a:rPr lang="en-US" sz="2400" b="1" dirty="0" err="1"/>
              <a:t>TotalAnnualMaxCapacity</a:t>
            </a:r>
            <a:r>
              <a:rPr lang="en-US" sz="2400" b="1" dirty="0"/>
              <a:t>, </a:t>
            </a:r>
            <a:r>
              <a:rPr lang="en-US" sz="2400" b="1" dirty="0" err="1"/>
              <a:t>TotalAnnualMinCapacity</a:t>
            </a:r>
            <a:r>
              <a:rPr lang="en-US" sz="2400" b="1" dirty="0"/>
              <a:t> [GW]</a:t>
            </a:r>
            <a:r>
              <a:rPr lang="en-US" sz="2400" dirty="0"/>
              <a:t>: </a:t>
            </a:r>
            <a:r>
              <a:rPr lang="en-US" sz="2400" dirty="0">
                <a:solidFill>
                  <a:schemeClr val="dk1"/>
                </a:solidFill>
              </a:rPr>
              <a:t>total maximum/minimum existing (residual plus cumulatively installed) capacity allowed for a technology in a specified year</a:t>
            </a:r>
            <a:r>
              <a:rPr lang="en-US" sz="2400" dirty="0" smtClean="0">
                <a:solidFill>
                  <a:schemeClr val="dk1"/>
                </a:solidFill>
              </a:rPr>
              <a:t>.</a:t>
            </a:r>
            <a:r>
              <a:rPr lang="en-US" sz="2400" dirty="0" smtClean="0"/>
              <a:t>  </a:t>
            </a:r>
          </a:p>
          <a:p>
            <a:pPr algn="just"/>
            <a:r>
              <a:rPr lang="sv-SE" sz="2400" dirty="0" err="1" smtClean="0"/>
              <a:t>Optional</a:t>
            </a:r>
            <a:r>
              <a:rPr lang="sv-SE" sz="2400" dirty="0"/>
              <a:t>:</a:t>
            </a:r>
          </a:p>
          <a:p>
            <a:pPr marL="457200" indent="-457200">
              <a:spcBef>
                <a:spcPts val="600"/>
              </a:spcBef>
              <a:buFont typeface="Arial" panose="020B0604020202020204" pitchFamily="34" charset="0"/>
              <a:buChar char="•"/>
            </a:pPr>
            <a:r>
              <a:rPr lang="sv-SE" sz="2400" b="1" dirty="0" err="1"/>
              <a:t>ResidualCapacity</a:t>
            </a:r>
            <a:r>
              <a:rPr lang="sv-SE" sz="2400" b="1" dirty="0"/>
              <a:t> [GW]</a:t>
            </a:r>
            <a:r>
              <a:rPr lang="sv-SE" sz="2400" dirty="0"/>
              <a:t>: </a:t>
            </a:r>
            <a:r>
              <a:rPr lang="sv-SE" sz="2400" dirty="0" err="1"/>
              <a:t>defines</a:t>
            </a:r>
            <a:r>
              <a:rPr lang="sv-SE" sz="2400" dirty="0"/>
              <a:t> the </a:t>
            </a:r>
            <a:r>
              <a:rPr lang="sv-SE" sz="2400" dirty="0" err="1"/>
              <a:t>existing</a:t>
            </a:r>
            <a:r>
              <a:rPr lang="sv-SE" sz="2400" dirty="0"/>
              <a:t> total </a:t>
            </a:r>
            <a:r>
              <a:rPr lang="sv-SE" sz="2400" dirty="0" err="1"/>
              <a:t>capacity</a:t>
            </a:r>
            <a:r>
              <a:rPr lang="sv-SE" sz="2400" dirty="0"/>
              <a:t> </a:t>
            </a:r>
            <a:r>
              <a:rPr lang="sv-SE" sz="2400" dirty="0" err="1"/>
              <a:t>available</a:t>
            </a:r>
            <a:r>
              <a:rPr lang="sv-SE" sz="2400" dirty="0"/>
              <a:t> in </a:t>
            </a:r>
            <a:r>
              <a:rPr lang="sv-SE" sz="2400" dirty="0" err="1"/>
              <a:t>each</a:t>
            </a:r>
            <a:r>
              <a:rPr lang="sv-SE" sz="2400" dirty="0"/>
              <a:t> </a:t>
            </a:r>
            <a:r>
              <a:rPr lang="sv-SE" sz="2400" dirty="0" err="1"/>
              <a:t>year</a:t>
            </a:r>
            <a:r>
              <a:rPr lang="sv-SE" sz="2400" dirty="0"/>
              <a:t> for a </a:t>
            </a:r>
            <a:r>
              <a:rPr lang="sv-SE" sz="2400" dirty="0" err="1"/>
              <a:t>specific</a:t>
            </a:r>
            <a:r>
              <a:rPr lang="sv-SE" sz="2400" dirty="0"/>
              <a:t> </a:t>
            </a:r>
            <a:r>
              <a:rPr lang="sv-SE" sz="2400" dirty="0" err="1"/>
              <a:t>type</a:t>
            </a:r>
            <a:r>
              <a:rPr lang="sv-SE" sz="2400" dirty="0"/>
              <a:t> </a:t>
            </a:r>
            <a:r>
              <a:rPr lang="sv-SE" sz="2400" dirty="0" err="1"/>
              <a:t>of</a:t>
            </a:r>
            <a:r>
              <a:rPr lang="sv-SE" sz="2400" dirty="0"/>
              <a:t> </a:t>
            </a:r>
            <a:r>
              <a:rPr lang="sv-SE" sz="2400" dirty="0" err="1"/>
              <a:t>power</a:t>
            </a:r>
            <a:r>
              <a:rPr lang="sv-SE" sz="2400" dirty="0"/>
              <a:t> plant.</a:t>
            </a:r>
          </a:p>
          <a:p>
            <a:pPr marL="457200" indent="-457200">
              <a:spcBef>
                <a:spcPts val="600"/>
              </a:spcBef>
              <a:buFont typeface="Arial" panose="020B0604020202020204" pitchFamily="34" charset="0"/>
              <a:buChar char="•"/>
            </a:pPr>
            <a:r>
              <a:rPr lang="en-US" sz="2400" b="1" dirty="0" err="1" smtClean="0"/>
              <a:t>TotalAnnualMaxCapacityInvestment</a:t>
            </a:r>
            <a:r>
              <a:rPr lang="en-US" sz="2400" b="1" dirty="0" smtClean="0"/>
              <a:t> </a:t>
            </a:r>
            <a:r>
              <a:rPr lang="en-US" sz="2400" b="1" dirty="0" err="1"/>
              <a:t>TotalAnnualMinCapacityInvestment</a:t>
            </a:r>
            <a:r>
              <a:rPr lang="en-US" sz="2400" b="1" dirty="0"/>
              <a:t> [GW]</a:t>
            </a:r>
            <a:r>
              <a:rPr lang="en-US" sz="2400" dirty="0"/>
              <a:t>: </a:t>
            </a:r>
            <a:r>
              <a:rPr lang="en-US" sz="2400" dirty="0">
                <a:solidFill>
                  <a:schemeClr val="dk1"/>
                </a:solidFill>
              </a:rPr>
              <a:t>maximum/minimum planned new capacity allowed to be installed for a technology in a specified year.</a:t>
            </a:r>
            <a:endParaRPr lang="en-US" sz="2400" dirty="0"/>
          </a:p>
          <a:p>
            <a:pPr marL="342900" indent="-342900">
              <a:spcBef>
                <a:spcPts val="600"/>
              </a:spcBef>
              <a:buFont typeface="Arial" panose="020B0604020202020204" pitchFamily="34" charset="0"/>
              <a:buChar char="•"/>
            </a:pPr>
            <a:endParaRPr lang="fr-FR" sz="2400" dirty="0"/>
          </a:p>
          <a:p>
            <a:endParaRPr lang="en-US" sz="2400" dirty="0" smtClean="0"/>
          </a:p>
          <a:p>
            <a:pPr marL="342900" indent="-342900">
              <a:buFont typeface="Arial" panose="020B0604020202020204" pitchFamily="34" charset="0"/>
              <a:buChar char="•"/>
            </a:pPr>
            <a:endParaRPr lang="en-US" sz="2400" b="1" dirty="0"/>
          </a:p>
        </p:txBody>
      </p:sp>
      <p:sp>
        <p:nvSpPr>
          <p:cNvPr id="4" name="Slide Number Placeholder 3"/>
          <p:cNvSpPr>
            <a:spLocks noGrp="1"/>
          </p:cNvSpPr>
          <p:nvPr>
            <p:ph type="sldNum" sz="quarter" idx="12"/>
          </p:nvPr>
        </p:nvSpPr>
        <p:spPr/>
        <p:txBody>
          <a:bodyPr/>
          <a:lstStyle/>
          <a:p>
            <a:fld id="{92A4DE5B-D266-47DA-B86B-5B95BCF9A6FB}" type="slidenum">
              <a:rPr lang="en-US" smtClean="0"/>
              <a:t>4</a:t>
            </a:fld>
            <a:endParaRPr lang="en-US" dirty="0"/>
          </a:p>
        </p:txBody>
      </p:sp>
      <p:sp>
        <p:nvSpPr>
          <p:cNvPr id="5" name="Title 4"/>
          <p:cNvSpPr>
            <a:spLocks noGrp="1"/>
          </p:cNvSpPr>
          <p:nvPr>
            <p:ph type="title"/>
          </p:nvPr>
        </p:nvSpPr>
        <p:spPr/>
        <p:txBody>
          <a:bodyPr/>
          <a:lstStyle/>
          <a:p>
            <a:r>
              <a:rPr lang="sv-SE" dirty="0" err="1"/>
              <a:t>Defining</a:t>
            </a:r>
            <a:r>
              <a:rPr lang="sv-SE" dirty="0"/>
              <a:t> </a:t>
            </a:r>
            <a:r>
              <a:rPr lang="sv-SE" dirty="0" err="1"/>
              <a:t>Hydropower</a:t>
            </a:r>
            <a:r>
              <a:rPr lang="sv-SE" dirty="0"/>
              <a:t> Generation Technologies </a:t>
            </a:r>
            <a:br>
              <a:rPr lang="sv-SE" dirty="0"/>
            </a:br>
            <a:r>
              <a:rPr lang="sv-SE" dirty="0" smtClean="0"/>
              <a:t>(Hydro Dam) </a:t>
            </a:r>
            <a:r>
              <a:rPr lang="en-US" dirty="0"/>
              <a:t>in </a:t>
            </a:r>
            <a:r>
              <a:rPr lang="en-US" dirty="0" err="1"/>
              <a:t>OSeMOSYS</a:t>
            </a:r>
            <a:endParaRPr lang="fr-FR" dirty="0"/>
          </a:p>
        </p:txBody>
      </p:sp>
      <p:sp>
        <p:nvSpPr>
          <p:cNvPr id="3" name="Date Placeholder 2"/>
          <p:cNvSpPr>
            <a:spLocks noGrp="1"/>
          </p:cNvSpPr>
          <p:nvPr>
            <p:ph type="dt" sz="half" idx="10"/>
          </p:nvPr>
        </p:nvSpPr>
        <p:spPr/>
        <p:txBody>
          <a:bodyPr/>
          <a:lstStyle/>
          <a:p>
            <a:pPr>
              <a:defRPr/>
            </a:pPr>
            <a:r>
              <a:rPr lang="sv-SE" smtClean="0">
                <a:solidFill>
                  <a:prstClr val="black">
                    <a:tint val="75000"/>
                  </a:prstClr>
                </a:solidFill>
              </a:rPr>
              <a:t>04/2019</a:t>
            </a:r>
            <a:endParaRPr lang="en-US" dirty="0">
              <a:solidFill>
                <a:prstClr val="black">
                  <a:tint val="75000"/>
                </a:prstClr>
              </a:solidFill>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816954618"/>
      </p:ext>
    </p:extLst>
  </p:cSld>
  <p:clrMapOvr>
    <a:masterClrMapping/>
  </p:clrMapOvr>
  <mc:AlternateContent xmlns:mc="http://schemas.openxmlformats.org/markup-compatibility/2006" xmlns:p14="http://schemas.microsoft.com/office/powerpoint/2010/main">
    <mc:Choice Requires="p14">
      <p:transition spd="med" p14:dur="700" advTm="70172">
        <p:fade/>
      </p:transition>
    </mc:Choice>
    <mc:Fallback xmlns="">
      <p:transition spd="med" advTm="7017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616148"/>
            <a:ext cx="10515600" cy="4740201"/>
          </a:xfrm>
        </p:spPr>
        <p:txBody>
          <a:bodyPr>
            <a:normAutofit/>
          </a:bodyPr>
          <a:lstStyle/>
          <a:p>
            <a:pPr algn="just"/>
            <a:r>
              <a:rPr lang="en-US" dirty="0"/>
              <a:t>In </a:t>
            </a:r>
            <a:r>
              <a:rPr lang="en-US" dirty="0" err="1"/>
              <a:t>OSeMOSYS</a:t>
            </a:r>
            <a:r>
              <a:rPr lang="en-US" dirty="0"/>
              <a:t>, </a:t>
            </a:r>
            <a:r>
              <a:rPr lang="en-US" dirty="0" smtClean="0"/>
              <a:t>hydro dams are characterized </a:t>
            </a:r>
            <a:r>
              <a:rPr lang="en-US" dirty="0"/>
              <a:t>by </a:t>
            </a:r>
            <a:r>
              <a:rPr lang="en-US" dirty="0" smtClean="0"/>
              <a:t>the following sets and parameters:</a:t>
            </a:r>
          </a:p>
          <a:p>
            <a:pPr algn="just"/>
            <a:r>
              <a:rPr lang="en-US" dirty="0" smtClean="0"/>
              <a:t>For the </a:t>
            </a:r>
            <a:r>
              <a:rPr lang="en-US" i="1" u="sng" dirty="0"/>
              <a:t>D</a:t>
            </a:r>
            <a:r>
              <a:rPr lang="en-US" i="1" u="sng" dirty="0" smtClean="0"/>
              <a:t>am (storage)</a:t>
            </a:r>
            <a:r>
              <a:rPr lang="en-US" dirty="0" smtClean="0"/>
              <a:t>:</a:t>
            </a:r>
          </a:p>
          <a:p>
            <a:pPr marL="182880">
              <a:spcBef>
                <a:spcPts val="600"/>
              </a:spcBef>
            </a:pPr>
            <a:r>
              <a:rPr lang="en-US" sz="2400" dirty="0" smtClean="0"/>
              <a:t>SETS</a:t>
            </a:r>
          </a:p>
          <a:p>
            <a:pPr marL="342900" indent="-342900">
              <a:spcBef>
                <a:spcPts val="600"/>
              </a:spcBef>
              <a:buFont typeface="Arial" panose="020B0604020202020204" pitchFamily="34" charset="0"/>
              <a:buChar char="•"/>
            </a:pPr>
            <a:r>
              <a:rPr lang="en-US" sz="2400" b="1" dirty="0" smtClean="0"/>
              <a:t>SEASON</a:t>
            </a:r>
            <a:r>
              <a:rPr lang="en-US" sz="2400" dirty="0" smtClean="0"/>
              <a:t>: one per each season considered in the model, named with consequential numbers.</a:t>
            </a:r>
            <a:endParaRPr lang="en-US" sz="2400" b="1" dirty="0"/>
          </a:p>
          <a:p>
            <a:pPr marL="342900" indent="-342900">
              <a:spcBef>
                <a:spcPts val="600"/>
              </a:spcBef>
              <a:buFont typeface="Arial" panose="020B0604020202020204" pitchFamily="34" charset="0"/>
              <a:buChar char="•"/>
            </a:pPr>
            <a:r>
              <a:rPr lang="en-US" sz="2400" b="1" dirty="0" smtClean="0"/>
              <a:t>DAYTYPE</a:t>
            </a:r>
            <a:r>
              <a:rPr lang="en-US" sz="2400" dirty="0" smtClean="0"/>
              <a:t>: one set per each day type represented in the model</a:t>
            </a:r>
            <a:r>
              <a:rPr lang="en-US" sz="2400" dirty="0"/>
              <a:t> , named with consequential </a:t>
            </a:r>
            <a:r>
              <a:rPr lang="en-US" sz="2400" dirty="0" smtClean="0"/>
              <a:t>numbers.</a:t>
            </a:r>
            <a:endParaRPr lang="en-US" sz="2400" dirty="0"/>
          </a:p>
          <a:p>
            <a:pPr marL="342900" indent="-342900">
              <a:spcBef>
                <a:spcPts val="600"/>
              </a:spcBef>
              <a:buFont typeface="Arial" panose="020B0604020202020204" pitchFamily="34" charset="0"/>
              <a:buChar char="•"/>
            </a:pPr>
            <a:r>
              <a:rPr lang="en-US" sz="2400" b="1" dirty="0" smtClean="0"/>
              <a:t>DAILYTIMEBRACKET</a:t>
            </a:r>
            <a:r>
              <a:rPr lang="en-US" sz="2400" dirty="0" smtClean="0"/>
              <a:t>: </a:t>
            </a:r>
            <a:r>
              <a:rPr lang="en-US" sz="2400" dirty="0"/>
              <a:t>one set per each </a:t>
            </a:r>
            <a:r>
              <a:rPr lang="en-US" sz="2400" dirty="0" smtClean="0"/>
              <a:t>daily time slice represented </a:t>
            </a:r>
            <a:r>
              <a:rPr lang="en-US" sz="2400" dirty="0"/>
              <a:t>in the model , named with consequential </a:t>
            </a:r>
            <a:r>
              <a:rPr lang="en-US" sz="2400" dirty="0" smtClean="0"/>
              <a:t>numbers.</a:t>
            </a:r>
          </a:p>
          <a:p>
            <a:endParaRPr lang="en-US" sz="2400" dirty="0" smtClean="0"/>
          </a:p>
          <a:p>
            <a:pPr marL="342900" indent="-342900">
              <a:buFont typeface="Arial" panose="020B0604020202020204" pitchFamily="34" charset="0"/>
              <a:buChar char="•"/>
            </a:pPr>
            <a:endParaRPr lang="en-US" sz="2400" b="1" dirty="0"/>
          </a:p>
        </p:txBody>
      </p:sp>
      <p:sp>
        <p:nvSpPr>
          <p:cNvPr id="4" name="Slide Number Placeholder 3"/>
          <p:cNvSpPr>
            <a:spLocks noGrp="1"/>
          </p:cNvSpPr>
          <p:nvPr>
            <p:ph type="sldNum" sz="quarter" idx="12"/>
          </p:nvPr>
        </p:nvSpPr>
        <p:spPr/>
        <p:txBody>
          <a:bodyPr/>
          <a:lstStyle/>
          <a:p>
            <a:fld id="{92A4DE5B-D266-47DA-B86B-5B95BCF9A6FB}" type="slidenum">
              <a:rPr lang="en-US" smtClean="0"/>
              <a:t>5</a:t>
            </a:fld>
            <a:endParaRPr lang="en-US" dirty="0"/>
          </a:p>
        </p:txBody>
      </p:sp>
      <p:sp>
        <p:nvSpPr>
          <p:cNvPr id="5" name="Title 4"/>
          <p:cNvSpPr>
            <a:spLocks noGrp="1"/>
          </p:cNvSpPr>
          <p:nvPr>
            <p:ph type="title"/>
          </p:nvPr>
        </p:nvSpPr>
        <p:spPr/>
        <p:txBody>
          <a:bodyPr/>
          <a:lstStyle/>
          <a:p>
            <a:r>
              <a:rPr lang="sv-SE" dirty="0" err="1"/>
              <a:t>Defining</a:t>
            </a:r>
            <a:r>
              <a:rPr lang="sv-SE" dirty="0"/>
              <a:t> </a:t>
            </a:r>
            <a:r>
              <a:rPr lang="sv-SE" dirty="0" err="1"/>
              <a:t>Hydropower</a:t>
            </a:r>
            <a:r>
              <a:rPr lang="sv-SE" dirty="0"/>
              <a:t> Generation Technologies </a:t>
            </a:r>
            <a:br>
              <a:rPr lang="sv-SE" dirty="0"/>
            </a:br>
            <a:r>
              <a:rPr lang="sv-SE" dirty="0" smtClean="0"/>
              <a:t>(Hydro Dam) </a:t>
            </a:r>
            <a:r>
              <a:rPr lang="en-US" dirty="0"/>
              <a:t>in </a:t>
            </a:r>
            <a:r>
              <a:rPr lang="en-US" dirty="0" err="1"/>
              <a:t>OSeMOSYS</a:t>
            </a:r>
            <a:endParaRPr lang="fr-FR" dirty="0"/>
          </a:p>
        </p:txBody>
      </p:sp>
      <p:sp>
        <p:nvSpPr>
          <p:cNvPr id="3" name="Date Placeholder 2"/>
          <p:cNvSpPr>
            <a:spLocks noGrp="1"/>
          </p:cNvSpPr>
          <p:nvPr>
            <p:ph type="dt" sz="half" idx="10"/>
          </p:nvPr>
        </p:nvSpPr>
        <p:spPr/>
        <p:txBody>
          <a:bodyPr/>
          <a:lstStyle/>
          <a:p>
            <a:pPr>
              <a:defRPr/>
            </a:pPr>
            <a:r>
              <a:rPr lang="sv-SE" smtClean="0">
                <a:solidFill>
                  <a:prstClr val="black">
                    <a:tint val="75000"/>
                  </a:prstClr>
                </a:solidFill>
              </a:rPr>
              <a:t>04/2019</a:t>
            </a:r>
            <a:endParaRPr lang="en-US" dirty="0">
              <a:solidFill>
                <a:prstClr val="black">
                  <a:tint val="75000"/>
                </a:prstClr>
              </a:solidFill>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05829700"/>
      </p:ext>
    </p:extLst>
  </p:cSld>
  <p:clrMapOvr>
    <a:masterClrMapping/>
  </p:clrMapOvr>
  <mc:AlternateContent xmlns:mc="http://schemas.openxmlformats.org/markup-compatibility/2006" xmlns:p14="http://schemas.microsoft.com/office/powerpoint/2010/main">
    <mc:Choice Requires="p14">
      <p:transition spd="med" p14:dur="700" advTm="63632">
        <p:fade/>
      </p:transition>
    </mc:Choice>
    <mc:Fallback xmlns="">
      <p:transition spd="med" advTm="63632">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838200" y="1616148"/>
            <a:ext cx="10515600" cy="4740201"/>
          </a:xfrm>
        </p:spPr>
        <p:txBody>
          <a:bodyPr>
            <a:normAutofit fontScale="92500" lnSpcReduction="20000"/>
          </a:bodyPr>
          <a:lstStyle/>
          <a:p>
            <a:pPr algn="just"/>
            <a:r>
              <a:rPr lang="en-US" dirty="0"/>
              <a:t>In </a:t>
            </a:r>
            <a:r>
              <a:rPr lang="en-US" dirty="0" err="1"/>
              <a:t>OSeMOSYS</a:t>
            </a:r>
            <a:r>
              <a:rPr lang="en-US" dirty="0"/>
              <a:t>, </a:t>
            </a:r>
            <a:r>
              <a:rPr lang="en-US" dirty="0" smtClean="0"/>
              <a:t>hydro dams are characterized </a:t>
            </a:r>
            <a:r>
              <a:rPr lang="en-US" dirty="0"/>
              <a:t>by </a:t>
            </a:r>
            <a:r>
              <a:rPr lang="en-US" dirty="0" smtClean="0"/>
              <a:t>the following sets and parameters:</a:t>
            </a:r>
          </a:p>
          <a:p>
            <a:pPr algn="just"/>
            <a:r>
              <a:rPr lang="en-US" dirty="0" smtClean="0"/>
              <a:t>For the </a:t>
            </a:r>
            <a:r>
              <a:rPr lang="en-US" i="1" u="sng" dirty="0"/>
              <a:t>D</a:t>
            </a:r>
            <a:r>
              <a:rPr lang="en-US" i="1" u="sng" dirty="0" smtClean="0"/>
              <a:t>am (storage)</a:t>
            </a:r>
            <a:r>
              <a:rPr lang="en-US" dirty="0" smtClean="0"/>
              <a:t>:</a:t>
            </a:r>
          </a:p>
          <a:p>
            <a:pPr marL="182880">
              <a:spcBef>
                <a:spcPts val="600"/>
              </a:spcBef>
            </a:pPr>
            <a:r>
              <a:rPr lang="en-US" sz="2400" dirty="0" smtClean="0"/>
              <a:t>Parameters</a:t>
            </a:r>
            <a:endParaRPr lang="en-US" sz="2400" dirty="0"/>
          </a:p>
          <a:p>
            <a:pPr marL="342900" indent="-342900">
              <a:spcBef>
                <a:spcPts val="600"/>
              </a:spcBef>
              <a:buFont typeface="Arial" panose="020B0604020202020204" pitchFamily="34" charset="0"/>
              <a:buChar char="•"/>
            </a:pPr>
            <a:r>
              <a:rPr lang="en-US" sz="2400" b="1" dirty="0" err="1" smtClean="0"/>
              <a:t>Conversionls</a:t>
            </a:r>
            <a:r>
              <a:rPr lang="en-US" sz="2400" b="1" dirty="0" smtClean="0"/>
              <a:t>, </a:t>
            </a:r>
            <a:r>
              <a:rPr lang="en-US" sz="2400" b="1" dirty="0" err="1" smtClean="0"/>
              <a:t>Conversionld</a:t>
            </a:r>
            <a:r>
              <a:rPr lang="en-US" sz="2400" b="1" dirty="0" smtClean="0"/>
              <a:t>, </a:t>
            </a:r>
            <a:r>
              <a:rPr lang="en-US" sz="2400" b="1" dirty="0" err="1" smtClean="0"/>
              <a:t>Convrsionlh</a:t>
            </a:r>
            <a:r>
              <a:rPr lang="en-US" sz="2400" dirty="0" smtClean="0"/>
              <a:t>: binary parameters used to </a:t>
            </a:r>
            <a:r>
              <a:rPr lang="en-US" sz="2400" dirty="0"/>
              <a:t>identify the time slices of each </a:t>
            </a:r>
            <a:r>
              <a:rPr lang="en-US" sz="2400" dirty="0" smtClean="0"/>
              <a:t>season, day-type and daily time bracket respectively, and to define the temporal sequence of time slices in the model.</a:t>
            </a:r>
          </a:p>
          <a:p>
            <a:pPr marL="347472" indent="-347472">
              <a:lnSpc>
                <a:spcPct val="110000"/>
              </a:lnSpc>
              <a:spcBef>
                <a:spcPts val="600"/>
              </a:spcBef>
              <a:buFont typeface="Arial" panose="020B0604020202020204" pitchFamily="34" charset="0"/>
              <a:buChar char="•"/>
            </a:pPr>
            <a:r>
              <a:rPr lang="en-US" sz="2600" b="1" dirty="0" err="1" smtClean="0"/>
              <a:t>StorageLevelStart</a:t>
            </a:r>
            <a:r>
              <a:rPr lang="en-US" sz="2600" b="1" dirty="0" smtClean="0"/>
              <a:t> [PJ]</a:t>
            </a:r>
            <a:r>
              <a:rPr lang="en-US" sz="2600" dirty="0" smtClean="0"/>
              <a:t>: </a:t>
            </a:r>
            <a:r>
              <a:rPr lang="en-US" sz="2600" dirty="0"/>
              <a:t>defines the starting level of the storage at the first year of modelling</a:t>
            </a:r>
          </a:p>
          <a:p>
            <a:pPr marL="347472" indent="-347472">
              <a:lnSpc>
                <a:spcPct val="110000"/>
              </a:lnSpc>
              <a:spcBef>
                <a:spcPts val="600"/>
              </a:spcBef>
              <a:buFont typeface="Arial" panose="020B0604020202020204" pitchFamily="34" charset="0"/>
              <a:buChar char="•"/>
            </a:pPr>
            <a:r>
              <a:rPr lang="en-US" sz="2600" b="1" dirty="0" err="1" smtClean="0"/>
              <a:t>StorageMaxChargeRate</a:t>
            </a:r>
            <a:r>
              <a:rPr lang="en-US" sz="2600" b="1" dirty="0" smtClean="0"/>
              <a:t> [GW]</a:t>
            </a:r>
            <a:r>
              <a:rPr lang="en-US" sz="2600" dirty="0" smtClean="0"/>
              <a:t>: </a:t>
            </a:r>
            <a:r>
              <a:rPr lang="en-US" sz="2600" dirty="0"/>
              <a:t>defines the maximum rate at which the storage can charge</a:t>
            </a:r>
          </a:p>
          <a:p>
            <a:pPr marL="347472" indent="-347472">
              <a:lnSpc>
                <a:spcPct val="110000"/>
              </a:lnSpc>
              <a:spcBef>
                <a:spcPts val="600"/>
              </a:spcBef>
              <a:buFont typeface="Arial" panose="020B0604020202020204" pitchFamily="34" charset="0"/>
              <a:buChar char="•"/>
            </a:pPr>
            <a:r>
              <a:rPr lang="en-US" sz="2600" b="1" dirty="0" err="1" smtClean="0"/>
              <a:t>StorageMaxDischargeRate</a:t>
            </a:r>
            <a:r>
              <a:rPr lang="en-US" sz="2600" b="1" dirty="0" smtClean="0"/>
              <a:t> [GW]</a:t>
            </a:r>
            <a:r>
              <a:rPr lang="en-US" sz="2600" dirty="0" smtClean="0"/>
              <a:t>: </a:t>
            </a:r>
            <a:r>
              <a:rPr lang="en-US" sz="2600" dirty="0"/>
              <a:t>defines the maximum rate at which the storage can discharge</a:t>
            </a:r>
          </a:p>
          <a:p>
            <a:pPr marL="347472" indent="-347472">
              <a:lnSpc>
                <a:spcPct val="110000"/>
              </a:lnSpc>
              <a:spcBef>
                <a:spcPts val="600"/>
              </a:spcBef>
              <a:buFont typeface="Arial" panose="020B0604020202020204" pitchFamily="34" charset="0"/>
              <a:buChar char="•"/>
            </a:pPr>
            <a:r>
              <a:rPr lang="en-US" sz="2600" b="1" dirty="0" err="1"/>
              <a:t>MinStorageCharge</a:t>
            </a:r>
            <a:r>
              <a:rPr lang="en-US" sz="2600" dirty="0"/>
              <a:t>: defines the level to which the storage can be emptied</a:t>
            </a:r>
          </a:p>
          <a:p>
            <a:pPr marL="347472" indent="-347472">
              <a:lnSpc>
                <a:spcPct val="110000"/>
              </a:lnSpc>
              <a:spcBef>
                <a:spcPts val="600"/>
              </a:spcBef>
              <a:buFont typeface="Arial" panose="020B0604020202020204" pitchFamily="34" charset="0"/>
              <a:buChar char="•"/>
            </a:pPr>
            <a:r>
              <a:rPr lang="en-US" sz="2600" b="1" dirty="0" err="1" smtClean="0"/>
              <a:t>CapitalCostStorage</a:t>
            </a:r>
            <a:r>
              <a:rPr lang="en-US" sz="2600" b="1" dirty="0" smtClean="0"/>
              <a:t> [M$/GW or $/kW]</a:t>
            </a:r>
            <a:r>
              <a:rPr lang="en-US" sz="2600" dirty="0" smtClean="0"/>
              <a:t>: </a:t>
            </a:r>
            <a:r>
              <a:rPr lang="en-US" sz="2600" dirty="0"/>
              <a:t>defines the overnight cost of investment of the storage</a:t>
            </a:r>
          </a:p>
          <a:p>
            <a:pPr marL="347472" indent="-347472">
              <a:lnSpc>
                <a:spcPct val="110000"/>
              </a:lnSpc>
              <a:spcBef>
                <a:spcPts val="600"/>
              </a:spcBef>
              <a:buFont typeface="Arial" panose="020B0604020202020204" pitchFamily="34" charset="0"/>
              <a:buChar char="•"/>
            </a:pPr>
            <a:r>
              <a:rPr lang="en-US" sz="2600" b="1" dirty="0" err="1" smtClean="0"/>
              <a:t>ResidualStorageCapacity</a:t>
            </a:r>
            <a:r>
              <a:rPr lang="en-US" sz="2600" b="1" dirty="0" smtClean="0"/>
              <a:t> [GW]</a:t>
            </a:r>
            <a:r>
              <a:rPr lang="en-US" sz="2600" dirty="0" smtClean="0"/>
              <a:t>: </a:t>
            </a:r>
            <a:r>
              <a:rPr lang="en-US" sz="2600" dirty="0"/>
              <a:t>defines the existing capacity of the </a:t>
            </a:r>
            <a:r>
              <a:rPr lang="en-US" sz="2600" dirty="0" smtClean="0"/>
              <a:t>storage</a:t>
            </a:r>
          </a:p>
          <a:p>
            <a:pPr marL="347472" indent="-347472">
              <a:lnSpc>
                <a:spcPct val="110000"/>
              </a:lnSpc>
              <a:spcBef>
                <a:spcPts val="600"/>
              </a:spcBef>
              <a:buFont typeface="Arial" panose="020B0604020202020204" pitchFamily="34" charset="0"/>
              <a:buChar char="•"/>
            </a:pPr>
            <a:r>
              <a:rPr lang="en-US" sz="2600" b="1" dirty="0" err="1" smtClean="0"/>
              <a:t>OperationalLifeStorage</a:t>
            </a:r>
            <a:r>
              <a:rPr lang="en-US" sz="2600" b="1" dirty="0" smtClean="0"/>
              <a:t> [</a:t>
            </a:r>
            <a:r>
              <a:rPr lang="en-US" sz="2600" b="1" dirty="0" err="1" smtClean="0"/>
              <a:t>yr</a:t>
            </a:r>
            <a:r>
              <a:rPr lang="en-US" sz="2600" b="1" dirty="0" smtClean="0"/>
              <a:t>]</a:t>
            </a:r>
            <a:r>
              <a:rPr lang="en-US" sz="2600" dirty="0" smtClean="0"/>
              <a:t>: </a:t>
            </a:r>
            <a:r>
              <a:rPr lang="en-US" sz="2600" dirty="0"/>
              <a:t>defines the lifetime of the </a:t>
            </a:r>
            <a:r>
              <a:rPr lang="en-US" sz="2600" dirty="0" smtClean="0"/>
              <a:t>storage</a:t>
            </a:r>
            <a:endParaRPr lang="fr-FR" sz="2600" dirty="0"/>
          </a:p>
          <a:p>
            <a:pPr marL="347472" indent="-347472">
              <a:lnSpc>
                <a:spcPct val="110000"/>
              </a:lnSpc>
              <a:spcBef>
                <a:spcPts val="600"/>
              </a:spcBef>
            </a:pPr>
            <a:endParaRPr lang="en-US" sz="2400" dirty="0" smtClean="0"/>
          </a:p>
          <a:p>
            <a:pPr marL="342900" indent="-342900">
              <a:buFont typeface="Arial" panose="020B0604020202020204" pitchFamily="34" charset="0"/>
              <a:buChar char="•"/>
            </a:pPr>
            <a:endParaRPr lang="en-US" sz="2400" b="1" dirty="0"/>
          </a:p>
        </p:txBody>
      </p:sp>
      <p:sp>
        <p:nvSpPr>
          <p:cNvPr id="4" name="Slide Number Placeholder 3"/>
          <p:cNvSpPr>
            <a:spLocks noGrp="1"/>
          </p:cNvSpPr>
          <p:nvPr>
            <p:ph type="sldNum" sz="quarter" idx="12"/>
          </p:nvPr>
        </p:nvSpPr>
        <p:spPr/>
        <p:txBody>
          <a:bodyPr/>
          <a:lstStyle/>
          <a:p>
            <a:fld id="{92A4DE5B-D266-47DA-B86B-5B95BCF9A6FB}" type="slidenum">
              <a:rPr lang="en-US" smtClean="0"/>
              <a:t>6</a:t>
            </a:fld>
            <a:endParaRPr lang="en-US" dirty="0"/>
          </a:p>
        </p:txBody>
      </p:sp>
      <p:sp>
        <p:nvSpPr>
          <p:cNvPr id="5" name="Title 4"/>
          <p:cNvSpPr>
            <a:spLocks noGrp="1"/>
          </p:cNvSpPr>
          <p:nvPr>
            <p:ph type="title"/>
          </p:nvPr>
        </p:nvSpPr>
        <p:spPr/>
        <p:txBody>
          <a:bodyPr/>
          <a:lstStyle/>
          <a:p>
            <a:r>
              <a:rPr lang="sv-SE" dirty="0" err="1"/>
              <a:t>Defining</a:t>
            </a:r>
            <a:r>
              <a:rPr lang="sv-SE" dirty="0"/>
              <a:t> </a:t>
            </a:r>
            <a:r>
              <a:rPr lang="sv-SE" dirty="0" err="1"/>
              <a:t>Hydropower</a:t>
            </a:r>
            <a:r>
              <a:rPr lang="sv-SE" dirty="0"/>
              <a:t> Generation Technologies </a:t>
            </a:r>
            <a:br>
              <a:rPr lang="sv-SE" dirty="0"/>
            </a:br>
            <a:r>
              <a:rPr lang="sv-SE" dirty="0" smtClean="0"/>
              <a:t>(Hydro Dam) </a:t>
            </a:r>
            <a:r>
              <a:rPr lang="en-US" dirty="0"/>
              <a:t>in </a:t>
            </a:r>
            <a:r>
              <a:rPr lang="en-US" dirty="0" err="1"/>
              <a:t>OSeMOSYS</a:t>
            </a:r>
            <a:endParaRPr lang="fr-FR" dirty="0"/>
          </a:p>
        </p:txBody>
      </p:sp>
      <p:sp>
        <p:nvSpPr>
          <p:cNvPr id="3" name="Date Placeholder 2"/>
          <p:cNvSpPr>
            <a:spLocks noGrp="1"/>
          </p:cNvSpPr>
          <p:nvPr>
            <p:ph type="dt" sz="half" idx="10"/>
          </p:nvPr>
        </p:nvSpPr>
        <p:spPr/>
        <p:txBody>
          <a:bodyPr/>
          <a:lstStyle/>
          <a:p>
            <a:pPr>
              <a:defRPr/>
            </a:pPr>
            <a:r>
              <a:rPr lang="sv-SE" smtClean="0">
                <a:solidFill>
                  <a:prstClr val="black">
                    <a:tint val="75000"/>
                  </a:prstClr>
                </a:solidFill>
              </a:rPr>
              <a:t>04/2019</a:t>
            </a:r>
            <a:endParaRPr lang="en-US" dirty="0">
              <a:solidFill>
                <a:prstClr val="black">
                  <a:tint val="75000"/>
                </a:prstClr>
              </a:solidFill>
            </a:endParaRPr>
          </a:p>
        </p:txBody>
      </p:sp>
      <p:pic>
        <p:nvPicPr>
          <p:cNvPr id="6" name="Audio 5">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598892672"/>
      </p:ext>
    </p:extLst>
  </p:cSld>
  <p:clrMapOvr>
    <a:masterClrMapping/>
  </p:clrMapOvr>
  <mc:AlternateContent xmlns:mc="http://schemas.openxmlformats.org/markup-compatibility/2006" xmlns:p14="http://schemas.microsoft.com/office/powerpoint/2010/main">
    <mc:Choice Requires="p14">
      <p:transition spd="med" p14:dur="700" advTm="61755">
        <p:fade/>
      </p:transition>
    </mc:Choice>
    <mc:Fallback xmlns="">
      <p:transition spd="med" advTm="61755">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theme1.xml><?xml version="1.0" encoding="utf-8"?>
<a:theme xmlns:a="http://schemas.openxmlformats.org/drawingml/2006/main" name="KTH-OpTIMUS-DFID">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ustom 2">
      <a:majorFont>
        <a:latin typeface="Calibri Light"/>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bodyPr vert="horz" lIns="91440" tIns="0" rIns="91440" bIns="0" rtlCol="0" anchor="t">
        <a:normAutofit fontScale="92500" lnSpcReduction="10000"/>
      </a:bodyPr>
      <a:lstStyle>
        <a:defPPr marL="457200" indent="0">
          <a:defRPr sz="3000" b="1" spc="-150" dirty="0" smtClean="0">
            <a:solidFill>
              <a:schemeClr val="bg2">
                <a:lumMod val="50000"/>
              </a:schemeClr>
            </a:solidFill>
            <a:latin typeface="+mn-lt"/>
          </a:defRPr>
        </a:defPPr>
      </a:lstStyle>
    </a:txDef>
  </a:objectDefaults>
  <a:extraClrSchemeLst/>
  <a:extLst>
    <a:ext uri="{05A4C25C-085E-4340-85A3-A5531E510DB2}">
      <thm15:themeFamily xmlns:thm15="http://schemas.microsoft.com/office/thememl/2012/main" name="KTH-OpTIMUS-DFID" id="{5B0E6882-3D47-487F-9878-64227690030B}" vid="{2A92E980-5079-4447-B359-7EDBAAF2870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14203</TotalTime>
  <Words>1426</Words>
  <Application>Microsoft Office PowerPoint</Application>
  <PresentationFormat>Widescreen</PresentationFormat>
  <Paragraphs>99</Paragraphs>
  <Slides>6</Slides>
  <Notes>6</Notes>
  <HiddenSlides>0</HiddenSlides>
  <MMClips>6</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6</vt:i4>
      </vt:variant>
    </vt:vector>
  </HeadingPairs>
  <TitlesOfParts>
    <vt:vector size="11" baseType="lpstr">
      <vt:lpstr>Arial</vt:lpstr>
      <vt:lpstr>Calibri</vt:lpstr>
      <vt:lpstr>Calibri Light</vt:lpstr>
      <vt:lpstr>Times New Roman</vt:lpstr>
      <vt:lpstr>KTH-OpTIMUS-DFID</vt:lpstr>
      <vt:lpstr>Defining Hydropower Generation Technologies  (Hydro Dam) in OSeMOSYS</vt:lpstr>
      <vt:lpstr>Defining Hydropower Generation Technologies  (Hydro Dam) in OSeMOSYS</vt:lpstr>
      <vt:lpstr>Defining Hydropower Generation Technologies  (Hydro Dam) in OSeMOSYS</vt:lpstr>
      <vt:lpstr>Defining Hydropower Generation Technologies  (Hydro Dam) in OSeMOSYS</vt:lpstr>
      <vt:lpstr>Defining Hydropower Generation Technologies  (Hydro Dam) in OSeMOSYS</vt:lpstr>
      <vt:lpstr>Defining Hydropower Generation Technologies  (Hydro Dam) in OSeMOSYS</vt:lpstr>
    </vt:vector>
  </TitlesOfParts>
  <Company>KTH</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Ioannis Pappis</dc:creator>
  <cp:lastModifiedBy>Francesco Gardumi</cp:lastModifiedBy>
  <cp:revision>364</cp:revision>
  <dcterms:created xsi:type="dcterms:W3CDTF">2017-06-07T13:22:49Z</dcterms:created>
  <dcterms:modified xsi:type="dcterms:W3CDTF">2020-04-03T11:37:10Z</dcterms:modified>
</cp:coreProperties>
</file>

<file path=docProps/thumbnail.jpeg>
</file>